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geSs2ar+gE13S2s2ogsJJTq2LR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bold.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b9553c5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9553c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EAD3"/>
                </a:highlight>
              </a:rPr>
              <a:t>Our architecture is hosted on AWS. Now for some </a:t>
            </a:r>
            <a:r>
              <a:rPr lang="en-US">
                <a:highlight>
                  <a:srgbClr val="D9EAD3"/>
                </a:highlight>
              </a:rPr>
              <a:t>definitions</a:t>
            </a:r>
            <a:r>
              <a:rPr lang="en-US">
                <a:highlight>
                  <a:srgbClr val="D9EAD3"/>
                </a:highlight>
              </a:rPr>
              <a:t>:</a:t>
            </a:r>
            <a:endParaRPr>
              <a:highlight>
                <a:srgbClr val="D9EAD3"/>
              </a:highlight>
            </a:endParaRPr>
          </a:p>
          <a:p>
            <a:pPr indent="0" lvl="0" marL="0" rtl="0" algn="l">
              <a:spcBef>
                <a:spcPts val="0"/>
              </a:spcBef>
              <a:spcAft>
                <a:spcPts val="0"/>
              </a:spcAft>
              <a:buNone/>
            </a:pPr>
            <a:r>
              <a:rPr lang="en-US">
                <a:highlight>
                  <a:srgbClr val="D9EAD3"/>
                </a:highlight>
              </a:rPr>
              <a:t>An S3 bucket is used to store files.</a:t>
            </a:r>
            <a:endParaRPr>
              <a:highlight>
                <a:srgbClr val="D9EAD3"/>
              </a:highlight>
            </a:endParaRPr>
          </a:p>
          <a:p>
            <a:pPr indent="0" lvl="0" marL="0" rtl="0" algn="l">
              <a:spcBef>
                <a:spcPts val="0"/>
              </a:spcBef>
              <a:spcAft>
                <a:spcPts val="0"/>
              </a:spcAft>
              <a:buNone/>
            </a:pPr>
            <a:r>
              <a:rPr lang="en-US">
                <a:highlight>
                  <a:srgbClr val="D9EAD3"/>
                </a:highlight>
              </a:rPr>
              <a:t>A Lambda allows code to run based on set triggers.</a:t>
            </a:r>
            <a:endParaRPr>
              <a:highlight>
                <a:srgbClr val="D9EAD3"/>
              </a:highlight>
            </a:endParaRPr>
          </a:p>
          <a:p>
            <a:pPr indent="0" lvl="0" marL="0" rtl="0" algn="l">
              <a:spcBef>
                <a:spcPts val="0"/>
              </a:spcBef>
              <a:spcAft>
                <a:spcPts val="0"/>
              </a:spcAft>
              <a:buNone/>
            </a:pPr>
            <a:r>
              <a:rPr lang="en-US">
                <a:highlight>
                  <a:srgbClr val="D9EAD3"/>
                </a:highlight>
              </a:rPr>
              <a:t>RDS stands for Relational Database System.</a:t>
            </a:r>
            <a:endParaRPr>
              <a:highlight>
                <a:srgbClr val="D9EAD3"/>
              </a:highlight>
            </a:endParaRPr>
          </a:p>
          <a:p>
            <a:pPr indent="0" lvl="0" marL="0" rtl="0" algn="l">
              <a:spcBef>
                <a:spcPts val="0"/>
              </a:spcBef>
              <a:spcAft>
                <a:spcPts val="0"/>
              </a:spcAft>
              <a:buNone/>
            </a:pPr>
            <a:r>
              <a:rPr lang="en-US">
                <a:highlight>
                  <a:srgbClr val="D9EAD3"/>
                </a:highlight>
              </a:rPr>
              <a:t>API Gateway is used for a single entry point to a system and handles request routing.</a:t>
            </a:r>
            <a:endParaRPr>
              <a:highlight>
                <a:srgbClr val="D9EAD3"/>
              </a:highlight>
            </a:endParaRPr>
          </a:p>
          <a:p>
            <a:pPr indent="0" lvl="0" marL="0" rtl="0" algn="l">
              <a:spcBef>
                <a:spcPts val="0"/>
              </a:spcBef>
              <a:spcAft>
                <a:spcPts val="0"/>
              </a:spcAft>
              <a:buNone/>
            </a:pPr>
            <a:r>
              <a:rPr lang="en-US">
                <a:highlight>
                  <a:srgbClr val="D9EAD3"/>
                </a:highlight>
              </a:rPr>
              <a:t>Route53 is a DNS service for </a:t>
            </a:r>
            <a:r>
              <a:rPr lang="en-US">
                <a:highlight>
                  <a:srgbClr val="D9EAD3"/>
                </a:highlight>
              </a:rPr>
              <a:t>registering</a:t>
            </a:r>
            <a:r>
              <a:rPr lang="en-US">
                <a:highlight>
                  <a:srgbClr val="D9EAD3"/>
                </a:highlight>
              </a:rPr>
              <a:t> domains and routing traffic.</a:t>
            </a:r>
            <a:endParaRPr>
              <a:highlight>
                <a:srgbClr val="D9EAD3"/>
              </a:highlight>
            </a:endParaRPr>
          </a:p>
          <a:p>
            <a:pPr indent="0" lvl="0" marL="0" rtl="0" algn="l">
              <a:spcBef>
                <a:spcPts val="0"/>
              </a:spcBef>
              <a:spcAft>
                <a:spcPts val="0"/>
              </a:spcAft>
              <a:buNone/>
            </a:pPr>
            <a:r>
              <a:rPr lang="en-US">
                <a:highlight>
                  <a:srgbClr val="D9EAD3"/>
                </a:highlight>
              </a:rPr>
              <a:t>Cloudfront is used to deliver content and custom domains.</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rPr lang="en-US">
                <a:highlight>
                  <a:srgbClr val="D9EAD3"/>
                </a:highlight>
              </a:rPr>
              <a:t>The process starts with the Recycling truck with the camera. The truck uploads images captured during a bin tip </a:t>
            </a:r>
            <a:r>
              <a:rPr lang="en-US">
                <a:highlight>
                  <a:srgbClr val="D9EAD3"/>
                </a:highlight>
              </a:rPr>
              <a:t>to an S3 bucke</a:t>
            </a:r>
            <a:r>
              <a:rPr lang="en-US">
                <a:highlight>
                  <a:srgbClr val="D9EAD3"/>
                </a:highlight>
              </a:rPr>
              <a:t>t for data storage. These uploaded images trigger a Lambda function to perform inference on EC2 and push the results to SQS. Another Lambda triggered by SQS uploads the inference events to a MySQL RDS instance. Our main API is hosted on Lambda and triggered by API Gateway. It retrieves data from the database and sends it to our frontend. Our frontend is hosted in an S3 bucket setup for Static Website Hosting, we are using Route53 to route our DNS traffic from our custom domain to the obfuscated domain of our S3 bucket. The Municipality Analyst accesses our frontend </a:t>
            </a:r>
            <a:r>
              <a:rPr lang="en-US">
                <a:highlight>
                  <a:srgbClr val="D9EAD3"/>
                </a:highlight>
              </a:rPr>
              <a:t>which</a:t>
            </a:r>
            <a:r>
              <a:rPr lang="en-US">
                <a:highlight>
                  <a:srgbClr val="D9EAD3"/>
                </a:highlight>
              </a:rPr>
              <a:t> pulls in the data from the API for reporting and analyzing contaminants and trends. </a:t>
            </a:r>
            <a:endParaRPr>
              <a:highlight>
                <a:srgbClr val="D9EAD3"/>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9553c5f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9553c5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2CC"/>
                </a:highlight>
              </a:rPr>
              <a:t>Ray Demo front-end including map page changes</a:t>
            </a:r>
            <a:endParaRPr>
              <a:highlight>
                <a:srgbClr val="FFF2CC"/>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78db11cc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b78db11cc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Now I am going to demo how we collect the data that our API and Front-end manage and display.</a:t>
            </a:r>
            <a:endParaRPr>
              <a:highlight>
                <a:srgbClr val="D9D2E9"/>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083bf554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c083bf554d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This image shows the bin detection models results for a portion of a bin tip. </a:t>
            </a:r>
            <a:endParaRPr>
              <a:highlight>
                <a:srgbClr val="D9D2E9"/>
              </a:highlight>
            </a:endParaRPr>
          </a:p>
          <a:p>
            <a:pPr indent="0" lvl="0" marL="0" rtl="0" algn="l">
              <a:lnSpc>
                <a:spcPct val="100000"/>
              </a:lnSpc>
              <a:spcBef>
                <a:spcPts val="0"/>
              </a:spcBef>
              <a:spcAft>
                <a:spcPts val="0"/>
              </a:spcAft>
              <a:buSzPts val="1100"/>
              <a:buNone/>
            </a:pPr>
            <a:r>
              <a:t/>
            </a:r>
            <a:endParaRPr>
              <a:highlight>
                <a:srgbClr val="D9D2E9"/>
              </a:highlight>
            </a:endParaRPr>
          </a:p>
          <a:p>
            <a:pPr indent="0" lvl="0" marL="0" rtl="0" algn="l">
              <a:lnSpc>
                <a:spcPct val="100000"/>
              </a:lnSpc>
              <a:spcBef>
                <a:spcPts val="0"/>
              </a:spcBef>
              <a:spcAft>
                <a:spcPts val="0"/>
              </a:spcAft>
              <a:buSzPts val="1100"/>
              <a:buNone/>
            </a:pPr>
            <a:r>
              <a:rPr lang="en-US">
                <a:highlight>
                  <a:srgbClr val="D9D2E9"/>
                </a:highlight>
              </a:rPr>
              <a:t>As you can see, when a bin enters the camera view, the model predicts those frames as true, the others are predicted false.</a:t>
            </a:r>
            <a:endParaRPr>
              <a:highlight>
                <a:srgbClr val="D9D2E9"/>
              </a:highlight>
            </a:endParaRPr>
          </a:p>
          <a:p>
            <a:pPr indent="0" lvl="0" marL="0" rtl="0" algn="l">
              <a:lnSpc>
                <a:spcPct val="100000"/>
              </a:lnSpc>
              <a:spcBef>
                <a:spcPts val="0"/>
              </a:spcBef>
              <a:spcAft>
                <a:spcPts val="0"/>
              </a:spcAft>
              <a:buSzPts val="1100"/>
              <a:buNone/>
            </a:pPr>
            <a:r>
              <a:t/>
            </a:r>
            <a:endParaRPr>
              <a:highlight>
                <a:srgbClr val="D9D2E9"/>
              </a:highlight>
            </a:endParaRPr>
          </a:p>
          <a:p>
            <a:pPr indent="0" lvl="0" marL="0" rtl="0" algn="l">
              <a:lnSpc>
                <a:spcPct val="100000"/>
              </a:lnSpc>
              <a:spcBef>
                <a:spcPts val="0"/>
              </a:spcBef>
              <a:spcAft>
                <a:spcPts val="0"/>
              </a:spcAft>
              <a:buSzPts val="1100"/>
              <a:buNone/>
            </a:pPr>
            <a:r>
              <a:rPr lang="en-US">
                <a:highlight>
                  <a:srgbClr val="D9D2E9"/>
                </a:highlight>
              </a:rPr>
              <a:t>This model allows us to trigger SSIO, meaning streamsight input output, to capture the contents of a bin tip within a vehicle hopper.</a:t>
            </a:r>
            <a:endParaRPr>
              <a:highlight>
                <a:srgbClr val="D9D2E9"/>
              </a:highlight>
            </a:endParaRPr>
          </a:p>
          <a:p>
            <a:pPr indent="0" lvl="0" marL="0" rtl="0" algn="l">
              <a:lnSpc>
                <a:spcPct val="100000"/>
              </a:lnSpc>
              <a:spcBef>
                <a:spcPts val="0"/>
              </a:spcBef>
              <a:spcAft>
                <a:spcPts val="0"/>
              </a:spcAft>
              <a:buSzPts val="1100"/>
              <a:buNone/>
            </a:pPr>
            <a:r>
              <a:t/>
            </a:r>
            <a:endParaRPr>
              <a:highlight>
                <a:srgbClr val="D9D2E9"/>
              </a:highlight>
            </a:endParaRPr>
          </a:p>
          <a:p>
            <a:pPr indent="0" lvl="0" marL="0" rtl="0" algn="l">
              <a:lnSpc>
                <a:spcPct val="100000"/>
              </a:lnSpc>
              <a:spcBef>
                <a:spcPts val="0"/>
              </a:spcBef>
              <a:spcAft>
                <a:spcPts val="0"/>
              </a:spcAft>
              <a:buSzPts val="1100"/>
              <a:buNone/>
            </a:pPr>
            <a:r>
              <a:t/>
            </a:r>
            <a:endParaRPr>
              <a:highlight>
                <a:srgbClr val="D9D2E9"/>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78db11cc8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b78db11cc8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Our bin detection model also:</a:t>
            </a:r>
            <a:endParaRPr>
              <a:highlight>
                <a:srgbClr val="D9D2E9"/>
              </a:highlight>
            </a:endParaRPr>
          </a:p>
          <a:p>
            <a:pPr indent="-298450" lvl="0" marL="457200" rtl="0" algn="l">
              <a:lnSpc>
                <a:spcPct val="100000"/>
              </a:lnSpc>
              <a:spcBef>
                <a:spcPts val="0"/>
              </a:spcBef>
              <a:spcAft>
                <a:spcPts val="0"/>
              </a:spcAft>
              <a:buSzPts val="1100"/>
              <a:buChar char="-"/>
            </a:pPr>
            <a:r>
              <a:rPr lang="en-US">
                <a:highlight>
                  <a:srgbClr val="D9D2E9"/>
                </a:highlight>
              </a:rPr>
              <a:t>allows us to take previously recorded video</a:t>
            </a:r>
            <a:endParaRPr>
              <a:highlight>
                <a:srgbClr val="D9D2E9"/>
              </a:highlight>
            </a:endParaRPr>
          </a:p>
          <a:p>
            <a:pPr indent="-298450" lvl="0" marL="457200" rtl="0" algn="l">
              <a:lnSpc>
                <a:spcPct val="100000"/>
              </a:lnSpc>
              <a:spcBef>
                <a:spcPts val="0"/>
              </a:spcBef>
              <a:spcAft>
                <a:spcPts val="0"/>
              </a:spcAft>
              <a:buSzPts val="1100"/>
              <a:buChar char="-"/>
            </a:pPr>
            <a:r>
              <a:rPr lang="en-US">
                <a:highlight>
                  <a:srgbClr val="D9D2E9"/>
                </a:highlight>
              </a:rPr>
              <a:t>break video down into frames</a:t>
            </a:r>
            <a:endParaRPr>
              <a:highlight>
                <a:srgbClr val="D9D2E9"/>
              </a:highlight>
            </a:endParaRPr>
          </a:p>
          <a:p>
            <a:pPr indent="-298450" lvl="0" marL="457200" rtl="0" algn="l">
              <a:lnSpc>
                <a:spcPct val="100000"/>
              </a:lnSpc>
              <a:spcBef>
                <a:spcPts val="0"/>
              </a:spcBef>
              <a:spcAft>
                <a:spcPts val="0"/>
              </a:spcAft>
              <a:buSzPts val="1100"/>
              <a:buChar char="-"/>
            </a:pPr>
            <a:r>
              <a:rPr lang="en-US">
                <a:highlight>
                  <a:srgbClr val="D9D2E9"/>
                </a:highlight>
              </a:rPr>
              <a:t>apply predictions to those frames</a:t>
            </a:r>
            <a:endParaRPr>
              <a:highlight>
                <a:srgbClr val="D9D2E9"/>
              </a:highlight>
            </a:endParaRPr>
          </a:p>
          <a:p>
            <a:pPr indent="-298450" lvl="0" marL="457200" rtl="0" algn="l">
              <a:lnSpc>
                <a:spcPct val="100000"/>
              </a:lnSpc>
              <a:spcBef>
                <a:spcPts val="0"/>
              </a:spcBef>
              <a:spcAft>
                <a:spcPts val="0"/>
              </a:spcAft>
              <a:buSzPts val="1100"/>
              <a:buChar char="-"/>
            </a:pPr>
            <a:r>
              <a:rPr lang="en-US">
                <a:highlight>
                  <a:srgbClr val="D9D2E9"/>
                </a:highlight>
              </a:rPr>
              <a:t>group the frames based on the predictions into bin tips</a:t>
            </a:r>
            <a:endParaRPr>
              <a:highlight>
                <a:srgbClr val="D9D2E9"/>
              </a:highlight>
            </a:endParaRPr>
          </a:p>
          <a:p>
            <a:pPr indent="-298450" lvl="0" marL="457200" rtl="0" algn="l">
              <a:lnSpc>
                <a:spcPct val="100000"/>
              </a:lnSpc>
              <a:spcBef>
                <a:spcPts val="0"/>
              </a:spcBef>
              <a:spcAft>
                <a:spcPts val="0"/>
              </a:spcAft>
              <a:buSzPts val="1100"/>
              <a:buChar char="-"/>
            </a:pPr>
            <a:r>
              <a:rPr lang="en-US">
                <a:highlight>
                  <a:srgbClr val="D9D2E9"/>
                </a:highlight>
              </a:rPr>
              <a:t>then use those grouped frames as training data for our contaminant classifier</a:t>
            </a:r>
            <a:endParaRPr>
              <a:highlight>
                <a:srgbClr val="D9D2E9"/>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b9553c5f0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b9553c5f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Now I am going to show some of our test predictions from our contaminant classifier.</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Here you can see that the model detects the </a:t>
            </a:r>
            <a:r>
              <a:rPr lang="en-US">
                <a:highlight>
                  <a:srgbClr val="D9D2E9"/>
                </a:highlight>
              </a:rPr>
              <a:t>poly coated</a:t>
            </a:r>
            <a:r>
              <a:rPr lang="en-US">
                <a:highlight>
                  <a:srgbClr val="D9D2E9"/>
                </a:highlight>
              </a:rPr>
              <a:t> cup, but then falsely predicts a garbage bag and styrofoam.</a:t>
            </a:r>
            <a:endParaRPr>
              <a:highlight>
                <a:srgbClr val="D9D2E9"/>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b9553c5f0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b9553c5f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This image shows that the model can detect a class consistently, but may over predict an item.</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This prevents using the model to reprimand a household on the number of </a:t>
            </a:r>
            <a:r>
              <a:rPr lang="en-US">
                <a:highlight>
                  <a:srgbClr val="D9D2E9"/>
                </a:highlight>
              </a:rPr>
              <a:t>occurrences</a:t>
            </a:r>
            <a:r>
              <a:rPr lang="en-US">
                <a:highlight>
                  <a:srgbClr val="D9D2E9"/>
                </a:highlight>
              </a:rPr>
              <a:t> of a contaminant, but could still be used to warn the </a:t>
            </a:r>
            <a:r>
              <a:rPr lang="en-US">
                <a:highlight>
                  <a:srgbClr val="D9D2E9"/>
                </a:highlight>
              </a:rPr>
              <a:t>household that a contaminant was detected.</a:t>
            </a:r>
            <a:endParaRPr>
              <a:highlight>
                <a:srgbClr val="D9D2E9"/>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b9553c5f0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b9553c5f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The model struggles to differentiate due to the similarity between </a:t>
            </a:r>
            <a:r>
              <a:rPr lang="en-US">
                <a:highlight>
                  <a:srgbClr val="D9D2E9"/>
                </a:highlight>
              </a:rPr>
              <a:t>styrofoam</a:t>
            </a:r>
            <a:r>
              <a:rPr lang="en-US">
                <a:highlight>
                  <a:srgbClr val="D9D2E9"/>
                </a:highlight>
              </a:rPr>
              <a:t> and a white pizza box.</a:t>
            </a:r>
            <a:endParaRPr>
              <a:highlight>
                <a:srgbClr val="D9D2E9"/>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9553c5f0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553c5f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Now we will present an end-to-end demo</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Here we have some recycling collection footage. We are going to be reading in this video realtime for the purposes of this demo.</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On the left you can see the map view of URStreamsight’s front-end. On the right, is a terminal window of the onboard computer running on our collection vehicle.</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The terminal will be running SSIO, which stands for Streamsight Input/Output.</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If we zoom in here, you can see our logging announcing itself, loading configuration files, establishing write paths, connecting to our cameras, beginning our detection and upload processes, and then connecting to our rear camera which is now ready to detect bin tips.</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Now in the terminal window you can see our first bin tip being </a:t>
            </a:r>
            <a:r>
              <a:rPr lang="en-US">
                <a:highlight>
                  <a:srgbClr val="D9D2E9"/>
                </a:highlight>
              </a:rPr>
              <a:t>detected. Following detection, the gps coordinates are logged. Then, images of the hopper are captured until another bin is tipped or a timeout is reached. Then SSIO logs that the bin was completed.</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Now the video will speed up through the collection of a few more bin tips. Up until we reach the initial upload event at 5 minutes.</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You will notice the seven bin tips that had been detected and saved are now be uploaded to our S3 bucket.</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If we zoom in, you can see the Syncing message, this indicates uploading has begun, you can see that the bin tip file has been moved to urstreamsight-ssio-upload which is our S3 bucket on AWS. It then deletes the local copy after upload. Following, the initial upload, each bin tip is uploaded after it is completed.</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The video will now speed up as we read in more bin tips and update the map view on URStreamsight. You will notice blue indicators on the heat map. These are contaminants that were detected in the last seven household bin tips. You will also see me toggle the filters on the heat map, which changes the contaminants being displayed indicating that different contaminants were found.</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Now, we are going to speed up the video quite a lot to show how the heat map will look after around 30 more households have been collected.</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As I update the map view you can see many more contaminants and households are visible on the heat map.</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Thanks for watching. We hope this helps understand how URStreamsight works.</a:t>
            </a:r>
            <a:endParaRPr>
              <a:highlight>
                <a:srgbClr val="D9D2E9"/>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083bf554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c083bf554d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lt1"/>
              </a:buClr>
              <a:buSzPts val="1100"/>
              <a:buFont typeface="Arial"/>
              <a:buNone/>
            </a:pPr>
            <a:r>
              <a:rPr b="1" lang="en-US">
                <a:solidFill>
                  <a:schemeClr val="dk1"/>
                </a:solidFill>
                <a:highlight>
                  <a:srgbClr val="FFF2CC"/>
                </a:highlight>
              </a:rPr>
              <a:t>Ray:</a:t>
            </a:r>
            <a:r>
              <a:rPr lang="en-US">
                <a:solidFill>
                  <a:schemeClr val="dk1"/>
                </a:solidFill>
                <a:highlight>
                  <a:srgbClr val="FFF2CC"/>
                </a:highlight>
              </a:rPr>
              <a:t> My plans will be to finish up API testing and implement some suggested improvements that were given in our code review. </a:t>
            </a:r>
            <a:endParaRPr b="1">
              <a:solidFill>
                <a:schemeClr val="dk1"/>
              </a:solidFill>
              <a:highlight>
                <a:srgbClr val="FFF2CC"/>
              </a:highlight>
            </a:endParaRPr>
          </a:p>
          <a:p>
            <a:pPr indent="45720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Avery:</a:t>
            </a:r>
            <a:r>
              <a:rPr b="1" lang="en-US">
                <a:solidFill>
                  <a:schemeClr val="dk1"/>
                </a:solidFill>
                <a:highlight>
                  <a:srgbClr val="D9EAD3"/>
                </a:highlight>
              </a:rPr>
              <a:t> </a:t>
            </a:r>
            <a:r>
              <a:rPr lang="en-US">
                <a:solidFill>
                  <a:schemeClr val="dk1"/>
                </a:solidFill>
                <a:highlight>
                  <a:srgbClr val="D9EAD3"/>
                </a:highlight>
              </a:rPr>
              <a:t>I</a:t>
            </a:r>
            <a:r>
              <a:rPr b="1" lang="en-US">
                <a:solidFill>
                  <a:schemeClr val="dk1"/>
                </a:solidFill>
                <a:highlight>
                  <a:srgbClr val="D9EAD3"/>
                </a:highlight>
              </a:rPr>
              <a:t> </a:t>
            </a:r>
            <a:r>
              <a:rPr lang="en-US">
                <a:solidFill>
                  <a:schemeClr val="dk1"/>
                </a:solidFill>
                <a:highlight>
                  <a:srgbClr val="D9EAD3"/>
                </a:highlight>
              </a:rPr>
              <a:t>plan on adding more tests to the API and adding tests and test coverage to our CI/CD pipeline. I am also going to work on some additional tasks related to the API Code Review feedback.</a:t>
            </a:r>
            <a:endParaRPr b="1">
              <a:solidFill>
                <a:schemeClr val="dk1"/>
              </a:solidFill>
              <a:highlight>
                <a:srgbClr val="D9EAD3"/>
              </a:highlight>
            </a:endParaRPr>
          </a:p>
          <a:p>
            <a:pPr indent="457200" lvl="0" marL="0" rtl="0" algn="l">
              <a:lnSpc>
                <a:spcPct val="115000"/>
              </a:lnSpc>
              <a:spcBef>
                <a:spcPts val="1200"/>
              </a:spcBef>
              <a:spcAft>
                <a:spcPts val="1200"/>
              </a:spcAft>
              <a:buClr>
                <a:schemeClr val="dk1"/>
              </a:buClr>
              <a:buSzPts val="1100"/>
              <a:buFont typeface="Arial"/>
              <a:buNone/>
            </a:pPr>
            <a:r>
              <a:rPr b="1" lang="en-US">
                <a:solidFill>
                  <a:schemeClr val="dk1"/>
                </a:solidFill>
                <a:highlight>
                  <a:srgbClr val="D9D2E9"/>
                </a:highlight>
              </a:rPr>
              <a:t>Noah</a:t>
            </a:r>
            <a:r>
              <a:rPr b="1" i="1" lang="en-US">
                <a:solidFill>
                  <a:schemeClr val="dk1"/>
                </a:solidFill>
                <a:highlight>
                  <a:srgbClr val="D9D2E9"/>
                </a:highlight>
              </a:rPr>
              <a:t>: </a:t>
            </a:r>
            <a:r>
              <a:rPr lang="en-US">
                <a:solidFill>
                  <a:schemeClr val="dk1"/>
                </a:solidFill>
                <a:highlight>
                  <a:srgbClr val="D9D2E9"/>
                </a:highlight>
              </a:rPr>
              <a:t>I will be working on testing and modifications for SSIO and further model training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083bf554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c083bf554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D9EAD3"/>
                </a:highlight>
                <a:latin typeface="Arial"/>
                <a:ea typeface="Arial"/>
                <a:cs typeface="Arial"/>
                <a:sym typeface="Arial"/>
              </a:rPr>
              <a:t>Avery Cameron: Project Manager/Flexible Developer</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Manage our GitHub</a:t>
            </a:r>
            <a:r>
              <a:rPr lang="en-US" sz="1200">
                <a:solidFill>
                  <a:schemeClr val="dk1"/>
                </a:solidFill>
                <a:highlight>
                  <a:srgbClr val="D9EAD3"/>
                </a:highlight>
              </a:rPr>
              <a:t>, </a:t>
            </a:r>
            <a:r>
              <a:rPr lang="en-US" sz="1200">
                <a:solidFill>
                  <a:schemeClr val="dk1"/>
                </a:solidFill>
                <a:highlight>
                  <a:srgbClr val="D9EAD3"/>
                </a:highlight>
                <a:latin typeface="Arial"/>
                <a:ea typeface="Arial"/>
                <a:cs typeface="Arial"/>
                <a:sym typeface="Arial"/>
              </a:rPr>
              <a:t>CI/CD and documentation</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Help with Front-End and ML as needed</a:t>
            </a:r>
            <a:endParaRPr sz="1200">
              <a:solidFill>
                <a:schemeClr val="dk1"/>
              </a:solidFill>
              <a:highlight>
                <a:srgbClr val="D9EAD3"/>
              </a:highlight>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FFF2CC"/>
                </a:highlight>
                <a:latin typeface="Arial"/>
                <a:ea typeface="Arial"/>
                <a:cs typeface="Arial"/>
                <a:sym typeface="Arial"/>
              </a:rPr>
              <a:t>Raymond Knorr: Lead UI/API Developer </a:t>
            </a:r>
            <a:endParaRPr sz="1200">
              <a:solidFill>
                <a:schemeClr val="dk1"/>
              </a:solidFill>
              <a:highlight>
                <a:srgbClr val="FFF2CC"/>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FFF2CC"/>
                </a:highlight>
                <a:latin typeface="Arial"/>
                <a:ea typeface="Arial"/>
                <a:cs typeface="Arial"/>
                <a:sym typeface="Arial"/>
              </a:rPr>
              <a:t>Manage communications, integration and documentation of our software with Prairie Robotics</a:t>
            </a:r>
            <a:endParaRPr sz="1200">
              <a:solidFill>
                <a:schemeClr val="dk1"/>
              </a:solidFill>
              <a:highlight>
                <a:srgbClr val="FFF2CC"/>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FFF2CC"/>
                </a:highlight>
                <a:latin typeface="Arial"/>
                <a:ea typeface="Arial"/>
                <a:cs typeface="Arial"/>
                <a:sym typeface="Arial"/>
              </a:rPr>
              <a:t>Manage Trello board for workflow organization</a:t>
            </a:r>
            <a:endParaRPr sz="1200">
              <a:solidFill>
                <a:schemeClr val="dk1"/>
              </a:solidFill>
              <a:highlight>
                <a:srgbClr val="FFF2CC"/>
              </a:highlight>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D9D2E9"/>
                </a:highlight>
                <a:latin typeface="Arial"/>
                <a:ea typeface="Arial"/>
                <a:cs typeface="Arial"/>
                <a:sym typeface="Arial"/>
              </a:rPr>
              <a:t>Noah Rowbotham: Lead Machine Learning Technician </a:t>
            </a:r>
            <a:endParaRPr sz="1200">
              <a:solidFill>
                <a:schemeClr val="dk1"/>
              </a:solidFill>
              <a:highlight>
                <a:srgbClr val="D9D2E9"/>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D9D2E9"/>
                </a:highlight>
                <a:latin typeface="Arial"/>
                <a:ea typeface="Arial"/>
                <a:cs typeface="Arial"/>
                <a:sym typeface="Arial"/>
              </a:rPr>
              <a:t>I lead development of machine learning training and implementation</a:t>
            </a:r>
            <a:endParaRPr sz="1200">
              <a:solidFill>
                <a:schemeClr val="dk1"/>
              </a:solidFill>
              <a:highlight>
                <a:srgbClr val="D9D2E9"/>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D2E9"/>
                </a:highlight>
                <a:latin typeface="Arial"/>
                <a:ea typeface="Arial"/>
                <a:cs typeface="Arial"/>
                <a:sym typeface="Arial"/>
              </a:rPr>
              <a:t>I also develop </a:t>
            </a:r>
            <a:r>
              <a:rPr lang="en-US" sz="1200">
                <a:solidFill>
                  <a:schemeClr val="dk1"/>
                </a:solidFill>
                <a:highlight>
                  <a:srgbClr val="D9D2E9"/>
                </a:highlight>
              </a:rPr>
              <a:t>for</a:t>
            </a:r>
            <a:r>
              <a:rPr lang="en-US" sz="1200">
                <a:solidFill>
                  <a:schemeClr val="dk1"/>
                </a:solidFill>
                <a:highlight>
                  <a:srgbClr val="D9D2E9"/>
                </a:highlight>
                <a:latin typeface="Arial"/>
                <a:ea typeface="Arial"/>
                <a:cs typeface="Arial"/>
                <a:sym typeface="Arial"/>
              </a:rPr>
              <a:t> the aaeon computer on the trucks </a:t>
            </a:r>
            <a:r>
              <a:rPr lang="en-US" sz="1200">
                <a:solidFill>
                  <a:schemeClr val="dk1"/>
                </a:solidFill>
                <a:highlight>
                  <a:srgbClr val="D9D2E9"/>
                </a:highlight>
              </a:rPr>
              <a:t>to collect our recycling data</a:t>
            </a:r>
            <a:endParaRPr>
              <a:highlight>
                <a:srgbClr val="D9D2E9"/>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083bf554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SzPts val="1100"/>
              <a:buNone/>
            </a:pPr>
            <a:r>
              <a:rPr lang="en-US" sz="2800">
                <a:highlight>
                  <a:srgbClr val="FFF2CC"/>
                </a:highlight>
                <a:latin typeface="Calibri"/>
                <a:ea typeface="Calibri"/>
                <a:cs typeface="Calibri"/>
                <a:sym typeface="Calibri"/>
              </a:rPr>
              <a:t>Ray does first two,</a:t>
            </a:r>
            <a:endParaRPr sz="2800">
              <a:highlight>
                <a:srgbClr val="FFF2CC"/>
              </a:highlight>
              <a:latin typeface="Calibri"/>
              <a:ea typeface="Calibri"/>
              <a:cs typeface="Calibri"/>
              <a:sym typeface="Calibri"/>
            </a:endParaRPr>
          </a:p>
          <a:p>
            <a:pPr indent="0" lvl="0" marL="0" rtl="0" algn="l">
              <a:lnSpc>
                <a:spcPct val="90000"/>
              </a:lnSpc>
              <a:spcBef>
                <a:spcPts val="500"/>
              </a:spcBef>
              <a:spcAft>
                <a:spcPts val="0"/>
              </a:spcAft>
              <a:buSzPts val="1100"/>
              <a:buNone/>
            </a:pPr>
            <a:r>
              <a:rPr lang="en-US" sz="2800">
                <a:highlight>
                  <a:srgbClr val="D9D2E9"/>
                </a:highlight>
                <a:latin typeface="Calibri"/>
                <a:ea typeface="Calibri"/>
                <a:cs typeface="Calibri"/>
                <a:sym typeface="Calibri"/>
              </a:rPr>
              <a:t>Noah does next two,</a:t>
            </a:r>
            <a:endParaRPr sz="2800">
              <a:highlight>
                <a:srgbClr val="D9D2E9"/>
              </a:highlight>
              <a:latin typeface="Calibri"/>
              <a:ea typeface="Calibri"/>
              <a:cs typeface="Calibri"/>
              <a:sym typeface="Calibri"/>
            </a:endParaRPr>
          </a:p>
          <a:p>
            <a:pPr indent="0" lvl="0" marL="0" rtl="0" algn="l">
              <a:lnSpc>
                <a:spcPct val="90000"/>
              </a:lnSpc>
              <a:spcBef>
                <a:spcPts val="500"/>
              </a:spcBef>
              <a:spcAft>
                <a:spcPts val="0"/>
              </a:spcAft>
              <a:buSzPts val="1100"/>
              <a:buNone/>
            </a:pPr>
            <a:r>
              <a:rPr lang="en-US" sz="2800">
                <a:highlight>
                  <a:srgbClr val="D9EAD3"/>
                </a:highlight>
                <a:latin typeface="Calibri"/>
                <a:ea typeface="Calibri"/>
                <a:cs typeface="Calibri"/>
                <a:sym typeface="Calibri"/>
              </a:rPr>
              <a:t>Avery does last one</a:t>
            </a:r>
            <a:endParaRPr sz="2800">
              <a:highlight>
                <a:srgbClr val="D9EAD3"/>
              </a:highlight>
              <a:latin typeface="Calibri"/>
              <a:ea typeface="Calibri"/>
              <a:cs typeface="Calibri"/>
              <a:sym typeface="Calibri"/>
            </a:endParaRPr>
          </a:p>
          <a:p>
            <a:pPr indent="-361950" lvl="1" marL="914400" rtl="0" algn="l">
              <a:lnSpc>
                <a:spcPct val="100000"/>
              </a:lnSpc>
              <a:spcBef>
                <a:spcPts val="0"/>
              </a:spcBef>
              <a:spcAft>
                <a:spcPts val="0"/>
              </a:spcAft>
              <a:buClr>
                <a:schemeClr val="lt1"/>
              </a:buClr>
              <a:buSzPts val="2100"/>
              <a:buFont typeface="Calibri"/>
              <a:buChar char="○"/>
            </a:pPr>
            <a:r>
              <a:rPr lang="en-US" sz="2100">
                <a:solidFill>
                  <a:schemeClr val="lt1"/>
                </a:solidFill>
                <a:latin typeface="Calibri"/>
                <a:ea typeface="Calibri"/>
                <a:cs typeface="Calibri"/>
                <a:sym typeface="Calibri"/>
              </a:rPr>
              <a:t>Was this level of description of our project understandable</a:t>
            </a:r>
            <a:endParaRPr sz="2800">
              <a:highlight>
                <a:srgbClr val="D9EAD3"/>
              </a:highlight>
              <a:latin typeface="Calibri"/>
              <a:ea typeface="Calibri"/>
              <a:cs typeface="Calibri"/>
              <a:sym typeface="Calibri"/>
            </a:endParaRPr>
          </a:p>
          <a:p>
            <a:pPr indent="-361950" lvl="1" marL="914400" rtl="0" algn="l">
              <a:lnSpc>
                <a:spcPct val="100000"/>
              </a:lnSpc>
              <a:spcBef>
                <a:spcPts val="0"/>
              </a:spcBef>
              <a:spcAft>
                <a:spcPts val="0"/>
              </a:spcAft>
              <a:buClr>
                <a:srgbClr val="000000"/>
              </a:buClr>
              <a:buSzPts val="2100"/>
              <a:buFont typeface="Calibri"/>
              <a:buChar char="○"/>
            </a:pPr>
            <a:r>
              <a:rPr lang="en-US" sz="2100">
                <a:latin typeface="Calibri"/>
                <a:ea typeface="Calibri"/>
                <a:cs typeface="Calibri"/>
                <a:sym typeface="Calibri"/>
              </a:rPr>
              <a:t>Was this level of description of our project understandable</a:t>
            </a:r>
            <a:endParaRPr sz="1600">
              <a:latin typeface="Calibri"/>
              <a:ea typeface="Calibri"/>
              <a:cs typeface="Calibri"/>
              <a:sym typeface="Calibri"/>
            </a:endParaRPr>
          </a:p>
        </p:txBody>
      </p:sp>
      <p:sp>
        <p:nvSpPr>
          <p:cNvPr id="182" name="Google Shape;182;gc083bf554d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6894d973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a6894d973b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083bf55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c083bf554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f306c85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bf306c85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This capstone opportunity was made available to us by Prairie Robotics, a local startup here in Regina and it will be adopted and expanded on by them following its completion.</a:t>
            </a:r>
            <a:endParaRPr>
              <a:highlight>
                <a:srgbClr val="D9D2E9"/>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300">
                <a:highlight>
                  <a:srgbClr val="D9EAD3"/>
                </a:highlight>
                <a:latin typeface="Calibri"/>
                <a:ea typeface="Calibri"/>
                <a:cs typeface="Calibri"/>
                <a:sym typeface="Calibri"/>
              </a:rPr>
              <a:t>This is a web application to help reduce recycling contamination by allowing municipality workers to review contamination in recycling bins and display reports to help with decision making. </a:t>
            </a:r>
            <a:endParaRPr sz="1300">
              <a:highlight>
                <a:srgbClr val="D9EAD3"/>
              </a:highlight>
              <a:latin typeface="Calibri"/>
              <a:ea typeface="Calibri"/>
              <a:cs typeface="Calibri"/>
              <a:sym typeface="Calibri"/>
            </a:endParaRPr>
          </a:p>
          <a:p>
            <a:pPr indent="0" lvl="0" marL="0" rtl="0" algn="l">
              <a:lnSpc>
                <a:spcPct val="90000"/>
              </a:lnSpc>
              <a:spcBef>
                <a:spcPts val="500"/>
              </a:spcBef>
              <a:spcAft>
                <a:spcPts val="0"/>
              </a:spcAft>
              <a:buNone/>
            </a:pPr>
            <a:r>
              <a:rPr lang="en-US" sz="1300">
                <a:highlight>
                  <a:srgbClr val="D9EAD3"/>
                </a:highlight>
                <a:latin typeface="Calibri"/>
                <a:ea typeface="Calibri"/>
                <a:cs typeface="Calibri"/>
                <a:sym typeface="Calibri"/>
              </a:rPr>
              <a:t>Pictures are captured when a bin is tipped into the recycling truck and contamination is identified with machine learning, this is then displayed in our front end portal for users. </a:t>
            </a:r>
            <a:endParaRPr sz="1300">
              <a:highlight>
                <a:srgbClr val="D9EAD3"/>
              </a:highlight>
              <a:latin typeface="Calibri"/>
              <a:ea typeface="Calibri"/>
              <a:cs typeface="Calibri"/>
              <a:sym typeface="Calibri"/>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9ea73009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9ea7300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1"/>
              </a:buClr>
              <a:buSzPts val="1100"/>
              <a:buFont typeface="Arial"/>
              <a:buNone/>
            </a:pPr>
            <a:r>
              <a:rPr lang="en-US" sz="1200">
                <a:solidFill>
                  <a:schemeClr val="dk1"/>
                </a:solidFill>
                <a:highlight>
                  <a:srgbClr val="FFF2CC"/>
                </a:highlight>
                <a:latin typeface="Calibri"/>
                <a:ea typeface="Calibri"/>
                <a:cs typeface="Calibri"/>
                <a:sym typeface="Calibri"/>
              </a:rPr>
              <a:t>Contaminated recycling generates fines for municipalities which increases costs for households. If the recycling is clean, recycling can instead provide revenue.</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US" sz="1200">
                <a:solidFill>
                  <a:schemeClr val="dk1"/>
                </a:solidFill>
                <a:highlight>
                  <a:srgbClr val="FFF2CC"/>
                </a:highlight>
                <a:latin typeface="Calibri"/>
                <a:ea typeface="Calibri"/>
                <a:cs typeface="Calibri"/>
                <a:sym typeface="Calibri"/>
              </a:rPr>
              <a:t>We have a 3  Pillar </a:t>
            </a:r>
            <a:r>
              <a:rPr lang="en-US" sz="1200">
                <a:solidFill>
                  <a:schemeClr val="dk1"/>
                </a:solidFill>
                <a:highlight>
                  <a:srgbClr val="FFF2CC"/>
                </a:highlight>
                <a:latin typeface="Calibri"/>
                <a:ea typeface="Calibri"/>
                <a:cs typeface="Calibri"/>
                <a:sym typeface="Calibri"/>
              </a:rPr>
              <a:t>approach</a:t>
            </a:r>
            <a:r>
              <a:rPr lang="en-US" sz="1200">
                <a:solidFill>
                  <a:schemeClr val="dk1"/>
                </a:solidFill>
                <a:highlight>
                  <a:srgbClr val="FFF2CC"/>
                </a:highlight>
                <a:latin typeface="Calibri"/>
                <a:ea typeface="Calibri"/>
                <a:cs typeface="Calibri"/>
                <a:sym typeface="Calibri"/>
              </a:rPr>
              <a:t>:</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500"/>
              </a:spcBef>
              <a:spcAft>
                <a:spcPts val="0"/>
              </a:spcAft>
              <a:buClr>
                <a:schemeClr val="dk1"/>
              </a:buClr>
              <a:buSzPts val="1200"/>
              <a:buFont typeface="Calibri"/>
              <a:buChar char="-"/>
            </a:pPr>
            <a:r>
              <a:rPr lang="en-US" sz="1200">
                <a:solidFill>
                  <a:schemeClr val="dk1"/>
                </a:solidFill>
                <a:highlight>
                  <a:srgbClr val="FFF2CC"/>
                </a:highlight>
                <a:latin typeface="Calibri"/>
                <a:ea typeface="Calibri"/>
                <a:cs typeface="Calibri"/>
                <a:sym typeface="Calibri"/>
              </a:rPr>
              <a:t>Education: The first step to fixing behavior is to raise awareness</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0"/>
              </a:spcBef>
              <a:spcAft>
                <a:spcPts val="0"/>
              </a:spcAft>
              <a:buClr>
                <a:schemeClr val="dk1"/>
              </a:buClr>
              <a:buSzPts val="1200"/>
              <a:buFont typeface="Calibri"/>
              <a:buChar char="-"/>
            </a:pPr>
            <a:r>
              <a:rPr lang="en-US" sz="1200">
                <a:solidFill>
                  <a:schemeClr val="dk1"/>
                </a:solidFill>
                <a:highlight>
                  <a:srgbClr val="FFF2CC"/>
                </a:highlight>
                <a:latin typeface="Calibri"/>
                <a:ea typeface="Calibri"/>
                <a:cs typeface="Calibri"/>
                <a:sym typeface="Calibri"/>
              </a:rPr>
              <a:t>Regulatory Compliance: The use of fines or loss of service to improve behavior</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0"/>
              </a:spcBef>
              <a:spcAft>
                <a:spcPts val="0"/>
              </a:spcAft>
              <a:buClr>
                <a:schemeClr val="dk1"/>
              </a:buClr>
              <a:buSzPts val="1200"/>
              <a:buFont typeface="Calibri"/>
              <a:buChar char="-"/>
            </a:pPr>
            <a:r>
              <a:rPr lang="en-US" sz="1200">
                <a:solidFill>
                  <a:schemeClr val="dk1"/>
                </a:solidFill>
                <a:highlight>
                  <a:srgbClr val="FFF2CC"/>
                </a:highlight>
                <a:latin typeface="Calibri"/>
                <a:ea typeface="Calibri"/>
                <a:cs typeface="Calibri"/>
                <a:sym typeface="Calibri"/>
              </a:rPr>
              <a:t>Iteration: Analyzing results of these two approaches to determine best method or combination</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US" sz="1200">
                <a:solidFill>
                  <a:schemeClr val="dk1"/>
                </a:solidFill>
                <a:highlight>
                  <a:srgbClr val="FFF2CC"/>
                </a:highlight>
                <a:latin typeface="Calibri"/>
                <a:ea typeface="Calibri"/>
                <a:cs typeface="Calibri"/>
                <a:sym typeface="Calibri"/>
              </a:rPr>
              <a:t>Our app provides these pillars to municipalities to help improve their recycling and reduce contamination. </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US" sz="1200">
                <a:solidFill>
                  <a:schemeClr val="dk1"/>
                </a:solidFill>
                <a:highlight>
                  <a:srgbClr val="FFF2CC"/>
                </a:highlight>
                <a:latin typeface="Calibri"/>
                <a:ea typeface="Calibri"/>
                <a:cs typeface="Calibri"/>
                <a:sym typeface="Calibri"/>
              </a:rPr>
              <a:t>Proof of the effectiveness of this approach is shown in the study from the region of peel, which is included in our references.</a:t>
            </a:r>
            <a:endParaRPr>
              <a:highlight>
                <a:srgbClr val="FFF2CC"/>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083bf554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c083bf554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FFF2CC"/>
                </a:highlight>
              </a:rPr>
              <a:t>This scrum ran from </a:t>
            </a:r>
            <a:r>
              <a:rPr lang="en-US">
                <a:highlight>
                  <a:srgbClr val="FFF2CC"/>
                </a:highlight>
              </a:rPr>
              <a:t>March 18, 2021 - March 25, 2021</a:t>
            </a:r>
            <a:endParaRPr>
              <a:highlight>
                <a:srgbClr val="FFF2C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083bf554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c083bf55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Disclaimer:</a:t>
            </a:r>
            <a:r>
              <a:rPr b="1" lang="en-US">
                <a:solidFill>
                  <a:schemeClr val="dk1"/>
                </a:solidFill>
                <a:highlight>
                  <a:srgbClr val="FFF2CC"/>
                </a:highlight>
              </a:rPr>
              <a:t> the portions of our project labelled complete are at the stage we are comfortable leaving them at, but cleanup and small changes might still be done.  </a:t>
            </a:r>
            <a:endParaRPr b="1">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API Status: Complete</a:t>
            </a:r>
            <a:endParaRPr b="1">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	</a:t>
            </a:r>
            <a:r>
              <a:rPr lang="en-US">
                <a:solidFill>
                  <a:schemeClr val="dk1"/>
                </a:solidFill>
                <a:highlight>
                  <a:srgbClr val="FFF2CC"/>
                </a:highlight>
              </a:rPr>
              <a:t>The API is complete and is hosted on AWS with automated deployment with the Serverless Framework via GitHub Actions. We improved our deployment times and response times recently. We also had a professional review done of our API code. We are </a:t>
            </a:r>
            <a:r>
              <a:rPr lang="en-US">
                <a:solidFill>
                  <a:schemeClr val="dk1"/>
                </a:solidFill>
                <a:highlight>
                  <a:srgbClr val="FFF2CC"/>
                </a:highlight>
              </a:rPr>
              <a:t>working</a:t>
            </a:r>
            <a:r>
              <a:rPr lang="en-US">
                <a:solidFill>
                  <a:schemeClr val="dk1"/>
                </a:solidFill>
                <a:highlight>
                  <a:srgbClr val="FFF2CC"/>
                </a:highlight>
              </a:rPr>
              <a:t> on implementing the feedback from the report.</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Testing Status: Yellow</a:t>
            </a:r>
            <a:endParaRPr b="1">
              <a:solidFill>
                <a:schemeClr val="dk1"/>
              </a:solidFill>
              <a:highlight>
                <a:srgbClr val="D9EAD3"/>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	</a:t>
            </a:r>
            <a:r>
              <a:rPr lang="en-US">
                <a:solidFill>
                  <a:schemeClr val="dk1"/>
                </a:solidFill>
                <a:highlight>
                  <a:srgbClr val="D9EAD3"/>
                </a:highlight>
              </a:rPr>
              <a:t>We are still working on testing for our API and improving our test coverage. It is yellow because we want to be further ahead with it but it will be the main focus in the next few weeks to complete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Frontend Status: Complete</a:t>
            </a:r>
            <a:endParaRPr b="1">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	</a:t>
            </a:r>
            <a:r>
              <a:rPr lang="en-US">
                <a:solidFill>
                  <a:schemeClr val="dk1"/>
                </a:solidFill>
                <a:highlight>
                  <a:srgbClr val="FFF2CC"/>
                </a:highlight>
              </a:rPr>
              <a:t>Our completed frontend is hosted on AWS with GitHub Actions and has been kept up to date.</a:t>
            </a:r>
            <a:endParaRPr>
              <a:solidFill>
                <a:schemeClr val="dk1"/>
              </a:solidFill>
              <a:highlight>
                <a:srgbClr val="FFF2CC"/>
              </a:highlight>
            </a:endParaRPr>
          </a:p>
          <a:p>
            <a:pPr indent="0" lvl="0" marL="0" rtl="0" algn="l">
              <a:lnSpc>
                <a:spcPct val="100000"/>
              </a:lnSpc>
              <a:spcBef>
                <a:spcPts val="1200"/>
              </a:spcBef>
              <a:spcAft>
                <a:spcPts val="0"/>
              </a:spcAft>
              <a:buSzPts val="1100"/>
              <a:buNone/>
            </a:pPr>
            <a:r>
              <a:rPr lang="en-US">
                <a:solidFill>
                  <a:schemeClr val="dk1"/>
                </a:solidFill>
                <a:highlight>
                  <a:srgbClr val="D9D2E9"/>
                </a:highlight>
              </a:rPr>
              <a:t>Machine Learning: Green</a:t>
            </a:r>
            <a:endParaRPr>
              <a:solidFill>
                <a:schemeClr val="dk1"/>
              </a:solidFill>
              <a:highlight>
                <a:srgbClr val="D9D2E9"/>
              </a:highlight>
            </a:endParaRPr>
          </a:p>
          <a:p>
            <a:pPr indent="0" lvl="0" marL="0" rtl="0" algn="l">
              <a:lnSpc>
                <a:spcPct val="100000"/>
              </a:lnSpc>
              <a:spcBef>
                <a:spcPts val="1200"/>
              </a:spcBef>
              <a:spcAft>
                <a:spcPts val="0"/>
              </a:spcAft>
              <a:buClr>
                <a:schemeClr val="dk1"/>
              </a:buClr>
              <a:buSzPts val="1100"/>
              <a:buFont typeface="Arial"/>
              <a:buNone/>
            </a:pPr>
            <a:r>
              <a:rPr lang="en-US">
                <a:solidFill>
                  <a:schemeClr val="dk1"/>
                </a:solidFill>
                <a:highlight>
                  <a:srgbClr val="D9D2E9"/>
                </a:highlight>
              </a:rPr>
              <a:t>We have a contaminant classifier in place. We would like to improve it’s </a:t>
            </a:r>
            <a:r>
              <a:rPr lang="en-US">
                <a:solidFill>
                  <a:schemeClr val="dk1"/>
                </a:solidFill>
                <a:highlight>
                  <a:srgbClr val="D9D2E9"/>
                </a:highlight>
              </a:rPr>
              <a:t>precision, especially the amount of false positives it detects, but we are quite happy with it. Our biggest drawback is the amount of data we have available.</a:t>
            </a:r>
            <a:endParaRPr>
              <a:solidFill>
                <a:schemeClr val="dk1"/>
              </a:solidFill>
              <a:highlight>
                <a:srgbClr val="D9D2E9"/>
              </a:highlight>
            </a:endParaRPr>
          </a:p>
          <a:p>
            <a:pPr indent="0" lvl="0" marL="0" rtl="0" algn="l">
              <a:lnSpc>
                <a:spcPct val="100000"/>
              </a:lnSpc>
              <a:spcBef>
                <a:spcPts val="1200"/>
              </a:spcBef>
              <a:spcAft>
                <a:spcPts val="0"/>
              </a:spcAft>
              <a:buClr>
                <a:schemeClr val="dk1"/>
              </a:buClr>
              <a:buSzPts val="1100"/>
              <a:buFont typeface="Arial"/>
              <a:buNone/>
            </a:pPr>
            <a:r>
              <a:rPr lang="en-US">
                <a:solidFill>
                  <a:schemeClr val="dk1"/>
                </a:solidFill>
                <a:highlight>
                  <a:srgbClr val="D9D2E9"/>
                </a:highlight>
              </a:rPr>
              <a:t>Image Pipeline: Complete</a:t>
            </a:r>
            <a:endParaRPr>
              <a:solidFill>
                <a:schemeClr val="dk1"/>
              </a:solidFill>
              <a:highlight>
                <a:srgbClr val="D9D2E9"/>
              </a:highlight>
            </a:endParaRPr>
          </a:p>
          <a:p>
            <a:pPr indent="0" lvl="0" marL="0" rtl="0" algn="l">
              <a:lnSpc>
                <a:spcPct val="100000"/>
              </a:lnSpc>
              <a:spcBef>
                <a:spcPts val="1200"/>
              </a:spcBef>
              <a:spcAft>
                <a:spcPts val="0"/>
              </a:spcAft>
              <a:buClr>
                <a:schemeClr val="dk1"/>
              </a:buClr>
              <a:buSzPts val="1100"/>
              <a:buFont typeface="Arial"/>
              <a:buNone/>
            </a:pPr>
            <a:r>
              <a:t/>
            </a:r>
            <a:endParaRPr b="1">
              <a:solidFill>
                <a:schemeClr val="dk1"/>
              </a:solidFill>
              <a:highlight>
                <a:srgbClr val="D9D2E9"/>
              </a:highlight>
            </a:endParaRPr>
          </a:p>
          <a:p>
            <a:pPr indent="0" lvl="0" marL="0" rtl="0" algn="l">
              <a:lnSpc>
                <a:spcPct val="100000"/>
              </a:lnSpc>
              <a:spcBef>
                <a:spcPts val="1200"/>
              </a:spcBef>
              <a:spcAft>
                <a:spcPts val="0"/>
              </a:spcAft>
              <a:buSzPts val="1100"/>
              <a:buNone/>
            </a:pPr>
            <a:r>
              <a:t/>
            </a:r>
            <a:endParaRPr b="1">
              <a:solidFill>
                <a:schemeClr val="dk1"/>
              </a:solidFill>
              <a:highlight>
                <a:srgbClr val="D9D2E9"/>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083bf554d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c083bf554d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Avery:</a:t>
            </a:r>
            <a:endParaRPr>
              <a:solidFill>
                <a:schemeClr val="dk1"/>
              </a:solidFill>
              <a:highlight>
                <a:srgbClr val="D9EAD3"/>
              </a:highlight>
            </a:endParaRPr>
          </a:p>
          <a:p>
            <a:pPr indent="45720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EAD3"/>
                </a:highlight>
              </a:rPr>
              <a:t>I worked on Infrastructure as Code for Prairie Robotics to allow for quick deployment of the entire stack for demos and new </a:t>
            </a:r>
            <a:r>
              <a:rPr lang="en-US">
                <a:solidFill>
                  <a:schemeClr val="dk1"/>
                </a:solidFill>
                <a:highlight>
                  <a:srgbClr val="D9EAD3"/>
                </a:highlight>
              </a:rPr>
              <a:t>environments</a:t>
            </a:r>
            <a:r>
              <a:rPr lang="en-US">
                <a:solidFill>
                  <a:schemeClr val="dk1"/>
                </a:solidFill>
                <a:highlight>
                  <a:srgbClr val="D9EAD3"/>
                </a:highlight>
              </a:rPr>
              <a:t>. I also worked on API response times with Ray and the API review and testing</a:t>
            </a:r>
            <a:endParaRPr>
              <a:solidFill>
                <a:schemeClr val="dk1"/>
              </a:solidFill>
              <a:highlight>
                <a:srgbClr val="D9EAD3"/>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Ray</a:t>
            </a:r>
            <a:r>
              <a:rPr b="1" i="1" lang="en-US">
                <a:solidFill>
                  <a:schemeClr val="dk1"/>
                </a:solidFill>
                <a:highlight>
                  <a:srgbClr val="FFF2CC"/>
                </a:highlight>
              </a:rPr>
              <a:t>:</a:t>
            </a:r>
            <a:endParaRPr b="1" i="1">
              <a:solidFill>
                <a:schemeClr val="dk1"/>
              </a:solidFill>
              <a:highlight>
                <a:srgbClr val="FFF2CC"/>
              </a:highlight>
            </a:endParaRPr>
          </a:p>
          <a:p>
            <a:pPr indent="0" lvl="0" marL="0" rtl="0" algn="l">
              <a:lnSpc>
                <a:spcPct val="115000"/>
              </a:lnSpc>
              <a:spcBef>
                <a:spcPts val="200"/>
              </a:spcBef>
              <a:spcAft>
                <a:spcPts val="0"/>
              </a:spcAft>
              <a:buClr>
                <a:schemeClr val="dk1"/>
              </a:buClr>
              <a:buSzPts val="1100"/>
              <a:buFont typeface="Arial"/>
              <a:buNone/>
            </a:pPr>
            <a:r>
              <a:rPr b="1" i="1" lang="en-US">
                <a:solidFill>
                  <a:schemeClr val="dk1"/>
                </a:solidFill>
                <a:highlight>
                  <a:srgbClr val="FFF2CC"/>
                </a:highlight>
              </a:rPr>
              <a:t>	</a:t>
            </a:r>
            <a:r>
              <a:rPr lang="en-US">
                <a:solidFill>
                  <a:schemeClr val="dk1"/>
                </a:solidFill>
                <a:highlight>
                  <a:srgbClr val="FFF2CC"/>
                </a:highlight>
              </a:rPr>
              <a:t>I was working on speeding up the API Lambda function on AWS. This involved testing different amounts of memory for the Lambda, and removing unused dependencies. I also worked on integrating the full set of Lambdas and AWS integrations for our data </a:t>
            </a:r>
            <a:r>
              <a:rPr lang="en-US">
                <a:solidFill>
                  <a:schemeClr val="dk1"/>
                </a:solidFill>
                <a:highlight>
                  <a:srgbClr val="FFF2CC"/>
                </a:highlight>
              </a:rPr>
              <a:t>pipeline</a:t>
            </a:r>
            <a:r>
              <a:rPr lang="en-US">
                <a:solidFill>
                  <a:schemeClr val="dk1"/>
                </a:solidFill>
                <a:highlight>
                  <a:srgbClr val="FFF2CC"/>
                </a:highlight>
              </a:rPr>
              <a:t>. </a:t>
            </a:r>
            <a:r>
              <a:rPr lang="en-US">
                <a:solidFill>
                  <a:schemeClr val="dk1"/>
                </a:solidFill>
                <a:highlight>
                  <a:srgbClr val="FFF2CC"/>
                </a:highlight>
              </a:rPr>
              <a:t> </a:t>
            </a:r>
            <a:endParaRPr>
              <a:solidFill>
                <a:schemeClr val="dk1"/>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highlight>
                  <a:srgbClr val="D9D2E9"/>
                </a:highlight>
              </a:rPr>
              <a:t>Noah</a:t>
            </a:r>
            <a:r>
              <a:rPr b="1" i="1" lang="en-US">
                <a:solidFill>
                  <a:schemeClr val="dk1"/>
                </a:solidFill>
                <a:highlight>
                  <a:srgbClr val="D9D2E9"/>
                </a:highlight>
              </a:rPr>
              <a:t>:</a:t>
            </a:r>
            <a:endParaRPr b="1" i="1">
              <a:solidFill>
                <a:schemeClr val="dk1"/>
              </a:solidFill>
              <a:highlight>
                <a:srgbClr val="D9D2E9"/>
              </a:highlight>
            </a:endParaRPr>
          </a:p>
          <a:p>
            <a:pPr indent="0" lvl="0" marL="0" rtl="0" algn="l">
              <a:lnSpc>
                <a:spcPct val="115000"/>
              </a:lnSpc>
              <a:spcBef>
                <a:spcPts val="0"/>
              </a:spcBef>
              <a:spcAft>
                <a:spcPts val="0"/>
              </a:spcAft>
              <a:buClr>
                <a:schemeClr val="dk1"/>
              </a:buClr>
              <a:buSzPts val="1100"/>
              <a:buFont typeface="Arial"/>
              <a:buNone/>
            </a:pPr>
            <a:r>
              <a:rPr i="1" lang="en-US">
                <a:solidFill>
                  <a:schemeClr val="dk1"/>
                </a:solidFill>
                <a:highlight>
                  <a:srgbClr val="D9D2E9"/>
                </a:highlight>
              </a:rPr>
              <a:t>	</a:t>
            </a:r>
            <a:r>
              <a:rPr lang="en-US">
                <a:solidFill>
                  <a:schemeClr val="dk1"/>
                </a:solidFill>
                <a:highlight>
                  <a:srgbClr val="D9D2E9"/>
                </a:highlight>
              </a:rPr>
              <a:t>I also worked on prepping SSIO for a demo presentation, gps testing, and model training.</a:t>
            </a:r>
            <a:endParaRPr>
              <a:solidFill>
                <a:schemeClr val="dk1"/>
              </a:solidFill>
              <a:highlight>
                <a:srgbClr val="D9D2E9"/>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083bf554d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c083bf554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1200"/>
              </a:spcBef>
              <a:spcAft>
                <a:spcPts val="0"/>
              </a:spcAft>
              <a:buSzPts val="1100"/>
              <a:buNone/>
            </a:pPr>
            <a:r>
              <a:rPr lang="en-US">
                <a:solidFill>
                  <a:schemeClr val="dk1"/>
                </a:solidFill>
                <a:highlight>
                  <a:srgbClr val="D9EAD3"/>
                </a:highlight>
              </a:rPr>
              <a:t>We haven’t encountered any project issues this scrum or made any changes.</a:t>
            </a:r>
            <a:endParaRPr>
              <a:highlight>
                <a:srgbClr val="D9D2E9"/>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a6894d973b_2_55"/>
          <p:cNvGrpSpPr/>
          <p:nvPr/>
        </p:nvGrpSpPr>
        <p:grpSpPr>
          <a:xfrm>
            <a:off x="5800234" y="3807170"/>
            <a:ext cx="591423" cy="140843"/>
            <a:chOff x="4137525" y="2915950"/>
            <a:chExt cx="869100" cy="207000"/>
          </a:xfrm>
        </p:grpSpPr>
        <p:sp>
          <p:nvSpPr>
            <p:cNvPr id="11" name="Google Shape;11;ga6894d973b_2_55"/>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a6894d973b_2_55"/>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a6894d973b_2_55"/>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a6894d973b_2_55"/>
          <p:cNvSpPr txBox="1"/>
          <p:nvPr>
            <p:ph type="ctrTitle"/>
          </p:nvPr>
        </p:nvSpPr>
        <p:spPr>
          <a:xfrm>
            <a:off x="895010" y="1321067"/>
            <a:ext cx="10401900" cy="23067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15" name="Google Shape;15;ga6894d973b_2_55"/>
          <p:cNvSpPr txBox="1"/>
          <p:nvPr>
            <p:ph idx="1" type="subTitle"/>
          </p:nvPr>
        </p:nvSpPr>
        <p:spPr>
          <a:xfrm>
            <a:off x="895000" y="4233168"/>
            <a:ext cx="104019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a6894d973b_2_5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a6894d973b_2_9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54" name="Google Shape;54;ga6894d973b_2_9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a6894d973b_2_95"/>
          <p:cNvSpPr txBox="1"/>
          <p:nvPr>
            <p:ph hasCustomPrompt="1" type="title"/>
          </p:nvPr>
        </p:nvSpPr>
        <p:spPr>
          <a:xfrm>
            <a:off x="415600" y="1673700"/>
            <a:ext cx="11360700" cy="2520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7" name="Google Shape;57;ga6894d973b_2_95"/>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8" name="Google Shape;58;ga6894d973b_2_9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a6894d973b_2_99"/>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a6894d973b_2_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000"/>
              <a:buNone/>
              <a:defRPr/>
            </a:lvl1pPr>
            <a:lvl2pPr lvl="1" algn="l">
              <a:lnSpc>
                <a:spcPct val="90000"/>
              </a:lnSpc>
              <a:spcBef>
                <a:spcPts val="0"/>
              </a:spcBef>
              <a:spcAft>
                <a:spcPts val="0"/>
              </a:spcAft>
              <a:buSzPts val="4000"/>
              <a:buNone/>
              <a:defRPr/>
            </a:lvl2pPr>
            <a:lvl3pPr lvl="2" algn="l">
              <a:lnSpc>
                <a:spcPct val="90000"/>
              </a:lnSpc>
              <a:spcBef>
                <a:spcPts val="0"/>
              </a:spcBef>
              <a:spcAft>
                <a:spcPts val="0"/>
              </a:spcAft>
              <a:buSzPts val="4000"/>
              <a:buNone/>
              <a:defRPr/>
            </a:lvl3pPr>
            <a:lvl4pPr lvl="3" algn="l">
              <a:lnSpc>
                <a:spcPct val="90000"/>
              </a:lnSpc>
              <a:spcBef>
                <a:spcPts val="0"/>
              </a:spcBef>
              <a:spcAft>
                <a:spcPts val="0"/>
              </a:spcAft>
              <a:buSzPts val="4000"/>
              <a:buNone/>
              <a:defRPr/>
            </a:lvl4pPr>
            <a:lvl5pPr lvl="4" algn="l">
              <a:lnSpc>
                <a:spcPct val="90000"/>
              </a:lnSpc>
              <a:spcBef>
                <a:spcPts val="0"/>
              </a:spcBef>
              <a:spcAft>
                <a:spcPts val="0"/>
              </a:spcAft>
              <a:buSzPts val="4000"/>
              <a:buNone/>
              <a:defRPr/>
            </a:lvl5pPr>
            <a:lvl6pPr lvl="5" algn="l">
              <a:lnSpc>
                <a:spcPct val="90000"/>
              </a:lnSpc>
              <a:spcBef>
                <a:spcPts val="0"/>
              </a:spcBef>
              <a:spcAft>
                <a:spcPts val="0"/>
              </a:spcAft>
              <a:buSzPts val="4000"/>
              <a:buNone/>
              <a:defRPr/>
            </a:lvl6pPr>
            <a:lvl7pPr lvl="6" algn="l">
              <a:lnSpc>
                <a:spcPct val="90000"/>
              </a:lnSpc>
              <a:spcBef>
                <a:spcPts val="0"/>
              </a:spcBef>
              <a:spcAft>
                <a:spcPts val="0"/>
              </a:spcAft>
              <a:buSzPts val="4000"/>
              <a:buNone/>
              <a:defRPr/>
            </a:lvl7pPr>
            <a:lvl8pPr lvl="7" algn="l">
              <a:lnSpc>
                <a:spcPct val="90000"/>
              </a:lnSpc>
              <a:spcBef>
                <a:spcPts val="0"/>
              </a:spcBef>
              <a:spcAft>
                <a:spcPts val="0"/>
              </a:spcAft>
              <a:buSzPts val="4000"/>
              <a:buNone/>
              <a:defRPr/>
            </a:lvl8pPr>
            <a:lvl9pPr lvl="8" algn="l">
              <a:lnSpc>
                <a:spcPct val="90000"/>
              </a:lnSpc>
              <a:spcBef>
                <a:spcPts val="0"/>
              </a:spcBef>
              <a:spcAft>
                <a:spcPts val="0"/>
              </a:spcAft>
              <a:buSzPts val="4000"/>
              <a:buNone/>
              <a:defRPr/>
            </a:lvl9pPr>
          </a:lstStyle>
          <a:p/>
        </p:txBody>
      </p:sp>
      <p:sp>
        <p:nvSpPr>
          <p:cNvPr id="19" name="Google Shape;19;ga6894d973b_2_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20" name="Google Shape;20;ga6894d973b_2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a6894d973b_2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a6894d973b_2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accent3"/>
              </a:solidFill>
              <a:latin typeface="Average"/>
              <a:ea typeface="Average"/>
              <a:cs typeface="Average"/>
              <a:sym typeface="Averag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ga6894d973b_2_63"/>
          <p:cNvSpPr txBox="1"/>
          <p:nvPr>
            <p:ph type="title"/>
          </p:nvPr>
        </p:nvSpPr>
        <p:spPr>
          <a:xfrm>
            <a:off x="895000" y="2855000"/>
            <a:ext cx="10469700" cy="1148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ga6894d973b_2_63"/>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ga6894d973b_2_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 name="Google Shape;28;ga6894d973b_2_6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ga6894d973b_2_66"/>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a6894d973b_2_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 name="Google Shape;32;ga6894d973b_2_70"/>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ga6894d973b_2_70"/>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ga6894d973b_2_7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a6894d973b_2_7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a6894d973b_2_7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a6894d973b_2_7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a6894d973b_2_7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ga6894d973b_2_7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a6894d973b_2_82"/>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44" name="Google Shape;44;ga6894d973b_2_8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a6894d973b_2_85"/>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ga6894d973b_2_85"/>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a6894d973b_2_85"/>
          <p:cNvSpPr txBox="1"/>
          <p:nvPr>
            <p:ph type="title"/>
          </p:nvPr>
        </p:nvSpPr>
        <p:spPr>
          <a:xfrm>
            <a:off x="354000" y="1441867"/>
            <a:ext cx="5393700" cy="2280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9" name="Google Shape;49;ga6894d973b_2_85"/>
          <p:cNvSpPr txBox="1"/>
          <p:nvPr>
            <p:ph idx="1" type="subTitle"/>
          </p:nvPr>
        </p:nvSpPr>
        <p:spPr>
          <a:xfrm>
            <a:off x="354000" y="3793601"/>
            <a:ext cx="5393700" cy="179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50" name="Google Shape;50;ga6894d973b_2_8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2100"/>
              </a:spcBef>
              <a:spcAft>
                <a:spcPts val="0"/>
              </a:spcAft>
              <a:buClr>
                <a:schemeClr val="lt1"/>
              </a:buClr>
              <a:buSzPts val="1900"/>
              <a:buChar char="○"/>
              <a:defRPr>
                <a:solidFill>
                  <a:schemeClr val="lt1"/>
                </a:solidFill>
              </a:defRPr>
            </a:lvl2pPr>
            <a:lvl3pPr indent="-349250" lvl="2" marL="1371600" algn="l">
              <a:lnSpc>
                <a:spcPct val="115000"/>
              </a:lnSpc>
              <a:spcBef>
                <a:spcPts val="2100"/>
              </a:spcBef>
              <a:spcAft>
                <a:spcPts val="0"/>
              </a:spcAft>
              <a:buClr>
                <a:schemeClr val="lt1"/>
              </a:buClr>
              <a:buSzPts val="1900"/>
              <a:buChar char="■"/>
              <a:defRPr>
                <a:solidFill>
                  <a:schemeClr val="lt1"/>
                </a:solidFill>
              </a:defRPr>
            </a:lvl3pPr>
            <a:lvl4pPr indent="-349250" lvl="3" marL="1828800" algn="l">
              <a:lnSpc>
                <a:spcPct val="115000"/>
              </a:lnSpc>
              <a:spcBef>
                <a:spcPts val="2100"/>
              </a:spcBef>
              <a:spcAft>
                <a:spcPts val="0"/>
              </a:spcAft>
              <a:buClr>
                <a:schemeClr val="lt1"/>
              </a:buClr>
              <a:buSzPts val="1900"/>
              <a:buChar char="●"/>
              <a:defRPr>
                <a:solidFill>
                  <a:schemeClr val="lt1"/>
                </a:solidFill>
              </a:defRPr>
            </a:lvl4pPr>
            <a:lvl5pPr indent="-349250" lvl="4" marL="2286000" algn="l">
              <a:lnSpc>
                <a:spcPct val="115000"/>
              </a:lnSpc>
              <a:spcBef>
                <a:spcPts val="2100"/>
              </a:spcBef>
              <a:spcAft>
                <a:spcPts val="0"/>
              </a:spcAft>
              <a:buClr>
                <a:schemeClr val="lt1"/>
              </a:buClr>
              <a:buSzPts val="1900"/>
              <a:buChar char="○"/>
              <a:defRPr>
                <a:solidFill>
                  <a:schemeClr val="lt1"/>
                </a:solidFill>
              </a:defRPr>
            </a:lvl5pPr>
            <a:lvl6pPr indent="-349250" lvl="5" marL="2743200" algn="l">
              <a:lnSpc>
                <a:spcPct val="115000"/>
              </a:lnSpc>
              <a:spcBef>
                <a:spcPts val="2100"/>
              </a:spcBef>
              <a:spcAft>
                <a:spcPts val="0"/>
              </a:spcAft>
              <a:buClr>
                <a:schemeClr val="lt1"/>
              </a:buClr>
              <a:buSzPts val="1900"/>
              <a:buChar char="■"/>
              <a:defRPr>
                <a:solidFill>
                  <a:schemeClr val="lt1"/>
                </a:solidFill>
              </a:defRPr>
            </a:lvl6pPr>
            <a:lvl7pPr indent="-349250" lvl="6" marL="3200400" algn="l">
              <a:lnSpc>
                <a:spcPct val="115000"/>
              </a:lnSpc>
              <a:spcBef>
                <a:spcPts val="2100"/>
              </a:spcBef>
              <a:spcAft>
                <a:spcPts val="0"/>
              </a:spcAft>
              <a:buClr>
                <a:schemeClr val="lt1"/>
              </a:buClr>
              <a:buSzPts val="1900"/>
              <a:buChar char="●"/>
              <a:defRPr>
                <a:solidFill>
                  <a:schemeClr val="lt1"/>
                </a:solidFill>
              </a:defRPr>
            </a:lvl7pPr>
            <a:lvl8pPr indent="-349250" lvl="7" marL="3657600" algn="l">
              <a:lnSpc>
                <a:spcPct val="115000"/>
              </a:lnSpc>
              <a:spcBef>
                <a:spcPts val="2100"/>
              </a:spcBef>
              <a:spcAft>
                <a:spcPts val="0"/>
              </a:spcAft>
              <a:buClr>
                <a:schemeClr val="lt1"/>
              </a:buClr>
              <a:buSzPts val="1900"/>
              <a:buChar char="○"/>
              <a:defRPr>
                <a:solidFill>
                  <a:schemeClr val="lt1"/>
                </a:solidFill>
              </a:defRPr>
            </a:lvl8pPr>
            <a:lvl9pPr indent="-349250" lvl="8" marL="4114800" algn="l">
              <a:lnSpc>
                <a:spcPct val="115000"/>
              </a:lnSpc>
              <a:spcBef>
                <a:spcPts val="2100"/>
              </a:spcBef>
              <a:spcAft>
                <a:spcPts val="2100"/>
              </a:spcAft>
              <a:buClr>
                <a:schemeClr val="lt1"/>
              </a:buClr>
              <a:buSzPts val="1900"/>
              <a:buChar char="■"/>
              <a:defRPr>
                <a:solidFill>
                  <a:schemeClr val="lt1"/>
                </a:solidFill>
              </a:defRPr>
            </a:lvl9pPr>
          </a:lstStyle>
          <a:p/>
        </p:txBody>
      </p:sp>
      <p:sp>
        <p:nvSpPr>
          <p:cNvPr id="51" name="Google Shape;51;ga6894d973b_2_8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a6894d973b_2_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9pPr>
          </a:lstStyle>
          <a:p/>
        </p:txBody>
      </p:sp>
      <p:sp>
        <p:nvSpPr>
          <p:cNvPr id="7" name="Google Shape;7;ga6894d973b_2_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accent3"/>
              </a:buClr>
              <a:buSzPts val="2400"/>
              <a:buFont typeface="Average"/>
              <a:buChar char="●"/>
              <a:defRPr b="0" i="0" sz="2400" u="none" cap="none" strike="noStrike">
                <a:solidFill>
                  <a:schemeClr val="accent3"/>
                </a:solidFill>
                <a:latin typeface="Average"/>
                <a:ea typeface="Average"/>
                <a:cs typeface="Average"/>
                <a:sym typeface="Average"/>
              </a:defRPr>
            </a:lvl1pPr>
            <a:lvl2pPr indent="-349250" lvl="1" marL="914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2pPr>
            <a:lvl3pPr indent="-349250" lvl="2" marL="1371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3pPr>
            <a:lvl4pPr indent="-349250" lvl="3" marL="18288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4pPr>
            <a:lvl5pPr indent="-349250" lvl="4" marL="22860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5pPr>
            <a:lvl6pPr indent="-349250" lvl="5" marL="27432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6pPr>
            <a:lvl7pPr indent="-349250" lvl="6" marL="3200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7pPr>
            <a:lvl8pPr indent="-349250" lvl="7" marL="3657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8pPr>
            <a:lvl9pPr indent="-349250" lvl="8" marL="4114800" marR="0" rtl="0" algn="l">
              <a:lnSpc>
                <a:spcPct val="115000"/>
              </a:lnSpc>
              <a:spcBef>
                <a:spcPts val="2100"/>
              </a:spcBef>
              <a:spcAft>
                <a:spcPts val="210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9pPr>
          </a:lstStyle>
          <a:p/>
        </p:txBody>
      </p:sp>
      <p:sp>
        <p:nvSpPr>
          <p:cNvPr id="8" name="Google Shape;8;ga6894d973b_2_5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Wl9nCIHyS-5MMLcbDMIKw1z7RydhXfNf/view" TargetMode="Externa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leanriver.com/how-to-reduce-recycling-contamination/" TargetMode="External"/><Relationship Id="rId4" Type="http://schemas.openxmlformats.org/officeDocument/2006/relationships/hyperlink" Target="https://i.pinimg.com/originals/e9/2c/79/e92c79bbf86dd1295f94bb279fe7152a.jpg" TargetMode="External"/><Relationship Id="rId5" Type="http://schemas.openxmlformats.org/officeDocument/2006/relationships/hyperlink" Target="https://pub-peelregion.escribemeetings.com/FileStream.ashx?DocumentId=448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ENSE 4</a:t>
            </a:r>
            <a:r>
              <a:rPr lang="en-US" sz="6000">
                <a:latin typeface="Calibri"/>
                <a:ea typeface="Calibri"/>
                <a:cs typeface="Calibri"/>
                <a:sym typeface="Calibri"/>
              </a:rPr>
              <a:t>77</a:t>
            </a:r>
            <a:br>
              <a:rPr b="0" i="0" lang="en-US" sz="6000" u="none">
                <a:solidFill>
                  <a:schemeClr val="dk1"/>
                </a:solidFill>
                <a:latin typeface="Calibri"/>
                <a:ea typeface="Calibri"/>
                <a:cs typeface="Calibri"/>
                <a:sym typeface="Calibri"/>
              </a:rPr>
            </a:br>
            <a:r>
              <a:rPr lang="en-US" sz="6000">
                <a:latin typeface="Calibri"/>
                <a:ea typeface="Calibri"/>
                <a:cs typeface="Calibri"/>
                <a:sym typeface="Calibri"/>
              </a:rPr>
              <a:t>March 25th</a:t>
            </a:r>
            <a:r>
              <a:rPr lang="en-US" sz="6000">
                <a:latin typeface="Calibri"/>
                <a:ea typeface="Calibri"/>
                <a:cs typeface="Calibri"/>
                <a:sym typeface="Calibri"/>
              </a:rPr>
              <a:t> Project Bazaar</a:t>
            </a:r>
            <a:endParaRPr/>
          </a:p>
        </p:txBody>
      </p:sp>
      <p:sp>
        <p:nvSpPr>
          <p:cNvPr id="66" name="Google Shape;66;p1"/>
          <p:cNvSpPr txBox="1"/>
          <p:nvPr>
            <p:ph idx="1" type="subTitle"/>
          </p:nvPr>
        </p:nvSpPr>
        <p:spPr>
          <a:xfrm>
            <a:off x="895000" y="4233168"/>
            <a:ext cx="10401900" cy="1056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URStreamSight</a:t>
            </a:r>
            <a:endParaRPr/>
          </a:p>
          <a:p>
            <a:pPr indent="0" lvl="0" marL="0" rtl="0" algn="ctr">
              <a:lnSpc>
                <a:spcPct val="90000"/>
              </a:lnSpc>
              <a:spcBef>
                <a:spcPts val="1000"/>
              </a:spcBef>
              <a:spcAft>
                <a:spcPts val="0"/>
              </a:spcAft>
              <a:buClr>
                <a:schemeClr val="dk1"/>
              </a:buClr>
              <a:buSzPts val="2400"/>
              <a:buNone/>
            </a:pPr>
            <a:r>
              <a:rPr lang="en-US"/>
              <a:t>Avery Cameron, Raymond Knorr, Noah Rowbotham</a:t>
            </a:r>
            <a:endParaRPr/>
          </a:p>
          <a:p>
            <a:pPr indent="0" lvl="0" marL="0" rtl="0" algn="ctr">
              <a:lnSpc>
                <a:spcPct val="90000"/>
              </a:lnSpc>
              <a:spcBef>
                <a:spcPts val="1000"/>
              </a:spcBef>
              <a:spcAft>
                <a:spcPts val="0"/>
              </a:spcAft>
              <a:buClr>
                <a:schemeClr val="dk1"/>
              </a:buClr>
              <a:buSzPts val="2400"/>
              <a:buNone/>
            </a:pPr>
            <a:r>
              <a:rPr lang="en-US"/>
              <a:t>March 25,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cb9553c5f0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Demo:</a:t>
            </a:r>
            <a:endParaRPr/>
          </a:p>
          <a:p>
            <a:pPr indent="0" lvl="0" marL="0" rtl="0" algn="l">
              <a:spcBef>
                <a:spcPts val="0"/>
              </a:spcBef>
              <a:spcAft>
                <a:spcPts val="0"/>
              </a:spcAft>
              <a:buNone/>
            </a:pPr>
            <a:r>
              <a:rPr lang="en-US"/>
              <a:t>Architecture</a:t>
            </a:r>
            <a:endParaRPr/>
          </a:p>
        </p:txBody>
      </p:sp>
      <p:pic>
        <p:nvPicPr>
          <p:cNvPr id="123" name="Google Shape;123;gcb9553c5f0_0_0"/>
          <p:cNvPicPr preferRelativeResize="0"/>
          <p:nvPr/>
        </p:nvPicPr>
        <p:blipFill>
          <a:blip r:embed="rId3">
            <a:alphaModFix/>
          </a:blip>
          <a:stretch>
            <a:fillRect/>
          </a:stretch>
        </p:blipFill>
        <p:spPr>
          <a:xfrm>
            <a:off x="838200" y="1586450"/>
            <a:ext cx="3385601" cy="5232826"/>
          </a:xfrm>
          <a:prstGeom prst="rect">
            <a:avLst/>
          </a:prstGeom>
          <a:noFill/>
          <a:ln>
            <a:noFill/>
          </a:ln>
        </p:spPr>
      </p:pic>
      <p:pic>
        <p:nvPicPr>
          <p:cNvPr id="124" name="Google Shape;124;gcb9553c5f0_0_0"/>
          <p:cNvPicPr preferRelativeResize="0"/>
          <p:nvPr/>
        </p:nvPicPr>
        <p:blipFill>
          <a:blip r:embed="rId4">
            <a:alphaModFix/>
          </a:blip>
          <a:stretch>
            <a:fillRect/>
          </a:stretch>
        </p:blipFill>
        <p:spPr>
          <a:xfrm>
            <a:off x="4223800" y="0"/>
            <a:ext cx="7968213" cy="6858001"/>
          </a:xfrm>
          <a:prstGeom prst="rect">
            <a:avLst/>
          </a:prstGeom>
          <a:noFill/>
          <a:ln>
            <a:noFill/>
          </a:ln>
        </p:spPr>
      </p:pic>
      <p:sp>
        <p:nvSpPr>
          <p:cNvPr id="125" name="Google Shape;125;gcb9553c5f0_0_0"/>
          <p:cNvSpPr/>
          <p:nvPr/>
        </p:nvSpPr>
        <p:spPr>
          <a:xfrm>
            <a:off x="1255325" y="3386675"/>
            <a:ext cx="433500" cy="45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cb9553c5f0_0_0"/>
          <p:cNvSpPr/>
          <p:nvPr/>
        </p:nvSpPr>
        <p:spPr>
          <a:xfrm>
            <a:off x="2048925" y="3530050"/>
            <a:ext cx="433500" cy="45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cb9553c5f0_0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Demo</a:t>
            </a:r>
            <a:endParaRPr/>
          </a:p>
        </p:txBody>
      </p:sp>
      <p:sp>
        <p:nvSpPr>
          <p:cNvPr id="132" name="Google Shape;132;gcb9553c5f0_0_6"/>
          <p:cNvSpPr txBox="1"/>
          <p:nvPr/>
        </p:nvSpPr>
        <p:spPr>
          <a:xfrm>
            <a:off x="3299550" y="3059550"/>
            <a:ext cx="5592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US" sz="4000">
                <a:solidFill>
                  <a:schemeClr val="dk1"/>
                </a:solidFill>
                <a:latin typeface="Calibri"/>
                <a:ea typeface="Calibri"/>
                <a:cs typeface="Calibri"/>
                <a:sym typeface="Calibri"/>
              </a:rPr>
              <a:t>Front End</a:t>
            </a:r>
            <a:endParaRPr sz="4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b78db11cc8_1_0"/>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US">
                <a:latin typeface="Calibri"/>
                <a:ea typeface="Calibri"/>
                <a:cs typeface="Calibri"/>
                <a:sym typeface="Calibri"/>
              </a:rPr>
              <a:t>Bin Detector </a:t>
            </a:r>
            <a:r>
              <a:rPr lang="en-US">
                <a:latin typeface="Calibri"/>
                <a:ea typeface="Calibri"/>
                <a:cs typeface="Calibri"/>
                <a:sym typeface="Calibri"/>
              </a:rPr>
              <a:t>| Contaminant Classifier</a:t>
            </a:r>
            <a:endParaRPr>
              <a:latin typeface="Calibri"/>
              <a:ea typeface="Calibri"/>
              <a:cs typeface="Calibri"/>
              <a:sym typeface="Calibri"/>
            </a:endParaRPr>
          </a:p>
        </p:txBody>
      </p:sp>
      <p:sp>
        <p:nvSpPr>
          <p:cNvPr id="138" name="Google Shape;138;gb78db11cc8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Project 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c083bf554d_2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Bin Detector</a:t>
            </a:r>
            <a:endParaRPr/>
          </a:p>
        </p:txBody>
      </p:sp>
      <p:pic>
        <p:nvPicPr>
          <p:cNvPr id="144" name="Google Shape;144;gc083bf554d_2_5"/>
          <p:cNvPicPr preferRelativeResize="0"/>
          <p:nvPr/>
        </p:nvPicPr>
        <p:blipFill>
          <a:blip r:embed="rId3">
            <a:alphaModFix/>
          </a:blip>
          <a:stretch>
            <a:fillRect/>
          </a:stretch>
        </p:blipFill>
        <p:spPr>
          <a:xfrm>
            <a:off x="308051" y="1374250"/>
            <a:ext cx="11575898" cy="5330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b78db11cc8_1_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Video to Sample Process</a:t>
            </a:r>
            <a:endParaRPr/>
          </a:p>
        </p:txBody>
      </p:sp>
      <p:pic>
        <p:nvPicPr>
          <p:cNvPr id="150" name="Google Shape;150;gb78db11cc8_1_35"/>
          <p:cNvPicPr preferRelativeResize="0"/>
          <p:nvPr/>
        </p:nvPicPr>
        <p:blipFill rotWithShape="1">
          <a:blip r:embed="rId3">
            <a:alphaModFix/>
          </a:blip>
          <a:srcRect b="31875" l="0" r="43829" t="0"/>
          <a:stretch/>
        </p:blipFill>
        <p:spPr>
          <a:xfrm>
            <a:off x="2421950" y="1690825"/>
            <a:ext cx="7348101" cy="457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cb9553c5f0_1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Contaminant Classifier</a:t>
            </a:r>
            <a:endParaRPr/>
          </a:p>
        </p:txBody>
      </p:sp>
      <p:pic>
        <p:nvPicPr>
          <p:cNvPr id="156" name="Google Shape;156;gcb9553c5f0_1_1"/>
          <p:cNvPicPr preferRelativeResize="0"/>
          <p:nvPr/>
        </p:nvPicPr>
        <p:blipFill rotWithShape="1">
          <a:blip r:embed="rId3">
            <a:alphaModFix/>
          </a:blip>
          <a:srcRect b="15548" l="4831" r="4185" t="10090"/>
          <a:stretch/>
        </p:blipFill>
        <p:spPr>
          <a:xfrm>
            <a:off x="1524000" y="1600200"/>
            <a:ext cx="9143999" cy="3657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cb9553c5f0_1_1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Contaminant Classifier</a:t>
            </a:r>
            <a:endParaRPr/>
          </a:p>
        </p:txBody>
      </p:sp>
      <p:pic>
        <p:nvPicPr>
          <p:cNvPr id="162" name="Google Shape;162;gcb9553c5f0_1_11"/>
          <p:cNvPicPr preferRelativeResize="0"/>
          <p:nvPr/>
        </p:nvPicPr>
        <p:blipFill rotWithShape="1">
          <a:blip r:embed="rId3">
            <a:alphaModFix/>
          </a:blip>
          <a:srcRect b="11629" l="2004" r="2983" t="3975"/>
          <a:stretch/>
        </p:blipFill>
        <p:spPr>
          <a:xfrm>
            <a:off x="1524000" y="1600200"/>
            <a:ext cx="9143999" cy="3657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cb9553c5f0_1_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Contaminant Classifier</a:t>
            </a:r>
            <a:endParaRPr/>
          </a:p>
        </p:txBody>
      </p:sp>
      <p:pic>
        <p:nvPicPr>
          <p:cNvPr id="168" name="Google Shape;168;gcb9553c5f0_1_17"/>
          <p:cNvPicPr preferRelativeResize="0"/>
          <p:nvPr/>
        </p:nvPicPr>
        <p:blipFill rotWithShape="1">
          <a:blip r:embed="rId3">
            <a:alphaModFix/>
          </a:blip>
          <a:srcRect b="9639" l="3064" r="4922" t="5650"/>
          <a:stretch/>
        </p:blipFill>
        <p:spPr>
          <a:xfrm>
            <a:off x="1524000" y="1600200"/>
            <a:ext cx="9143998" cy="3657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cb9553c5f0_1_23" title="URStreamsight_Demo_V1.0.mp4">
            <a:hlinkClick r:id="rId3"/>
          </p:cNvPr>
          <p:cNvPicPr preferRelativeResize="0"/>
          <p:nvPr/>
        </p:nvPicPr>
        <p:blipFill>
          <a:blip r:embed="rId4">
            <a:alphaModFix/>
          </a:blip>
          <a:stretch>
            <a:fillRect/>
          </a:stretch>
        </p:blipFill>
        <p:spPr>
          <a:xfrm>
            <a:off x="0" y="0"/>
            <a:ext cx="1219199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c083bf554d_1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Plans For Next Scrum</a:t>
            </a:r>
            <a:endParaRPr/>
          </a:p>
        </p:txBody>
      </p:sp>
      <p:sp>
        <p:nvSpPr>
          <p:cNvPr id="179" name="Google Shape;179;gc083bf554d_1_21"/>
          <p:cNvSpPr txBox="1"/>
          <p:nvPr>
            <p:ph idx="1" type="body"/>
          </p:nvPr>
        </p:nvSpPr>
        <p:spPr>
          <a:xfrm>
            <a:off x="838200" y="15208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Testing and improvements from Code Review. </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Testing and changes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CICD Improvement</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marR="0" rtl="0" algn="l">
              <a:lnSpc>
                <a:spcPct val="90000"/>
              </a:lnSpc>
              <a:spcBef>
                <a:spcPts val="1000"/>
              </a:spcBef>
              <a:spcAft>
                <a:spcPts val="0"/>
              </a:spcAft>
              <a:buSzPts val="1800"/>
              <a:buFont typeface="Calibri"/>
              <a:buChar char="●"/>
            </a:pPr>
            <a:r>
              <a:rPr lang="en-US">
                <a:solidFill>
                  <a:schemeClr val="dk1"/>
                </a:solidFill>
                <a:latin typeface="Calibri"/>
                <a:ea typeface="Calibri"/>
                <a:cs typeface="Calibri"/>
                <a:sym typeface="Calibri"/>
              </a:rPr>
              <a:t>Testing and final modifications for SSIO (Streamsight Input/Output)</a:t>
            </a:r>
            <a:endParaRPr>
              <a:solidFill>
                <a:schemeClr val="dk1"/>
              </a:solidFill>
              <a:latin typeface="Calibri"/>
              <a:ea typeface="Calibri"/>
              <a:cs typeface="Calibri"/>
              <a:sym typeface="Calibri"/>
            </a:endParaRPr>
          </a:p>
          <a:p>
            <a:pPr indent="-342900" lvl="0" marL="457200" marR="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Further model training for increased performance</a:t>
            </a:r>
            <a:endParaRPr>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c083bf554d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Team Members</a:t>
            </a:r>
            <a:endParaRPr/>
          </a:p>
        </p:txBody>
      </p:sp>
      <p:sp>
        <p:nvSpPr>
          <p:cNvPr id="72" name="Google Shape;72;gc083bf554d_0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chemeClr val="dk1"/>
                </a:solidFill>
                <a:latin typeface="Calibri"/>
                <a:ea typeface="Calibri"/>
                <a:cs typeface="Calibri"/>
                <a:sym typeface="Calibri"/>
              </a:rPr>
              <a:t>Avery Cameron</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Project Management/Flexible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Help with Front-End and ML as needed</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SzPts val="1800"/>
              <a:buNone/>
            </a:pPr>
            <a:r>
              <a:rPr lang="en-US">
                <a:solidFill>
                  <a:schemeClr val="dk1"/>
                </a:solidFill>
                <a:latin typeface="Calibri"/>
                <a:ea typeface="Calibri"/>
                <a:cs typeface="Calibri"/>
                <a:sym typeface="Calibri"/>
              </a:rPr>
              <a:t>Raymond Knorr</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API and Front-End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Manage collaboration with Prairie Robotics</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SzPts val="1800"/>
              <a:buNone/>
            </a:pPr>
            <a:r>
              <a:rPr lang="en-US">
                <a:solidFill>
                  <a:schemeClr val="dk1"/>
                </a:solidFill>
                <a:latin typeface="Calibri"/>
                <a:ea typeface="Calibri"/>
                <a:cs typeface="Calibri"/>
                <a:sym typeface="Calibri"/>
              </a:rPr>
              <a:t>Noah Rowbotham</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Machine Learning Technician</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development of classification model and documentation</a:t>
            </a:r>
            <a:endParaRPr>
              <a:solidFill>
                <a:schemeClr val="dk1"/>
              </a:solidFill>
              <a:latin typeface="Calibri"/>
              <a:ea typeface="Calibri"/>
              <a:cs typeface="Calibri"/>
              <a:sym typeface="Calibri"/>
            </a:endParaRPr>
          </a:p>
          <a:p>
            <a:pPr indent="0" lvl="0" marL="0" rtl="0" algn="l">
              <a:lnSpc>
                <a:spcPct val="115000"/>
              </a:lnSpc>
              <a:spcBef>
                <a:spcPts val="700"/>
              </a:spcBef>
              <a:spcAft>
                <a:spcPts val="700"/>
              </a:spcAft>
              <a:buSzPts val="1800"/>
              <a:buNone/>
            </a:pPr>
            <a:r>
              <a:t/>
            </a:r>
            <a:endParaRPr sz="2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c083bf554d_1_38"/>
          <p:cNvSpPr txBox="1"/>
          <p:nvPr>
            <p:ph type="title"/>
          </p:nvPr>
        </p:nvSpPr>
        <p:spPr>
          <a:xfrm>
            <a:off x="838200" y="0"/>
            <a:ext cx="10515600" cy="98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185" name="Google Shape;185;gc083bf554d_1_38"/>
          <p:cNvSpPr txBox="1"/>
          <p:nvPr/>
        </p:nvSpPr>
        <p:spPr>
          <a:xfrm>
            <a:off x="973300" y="928375"/>
            <a:ext cx="11035800" cy="55767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feel you are on track?</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We feel like we are one track, overall the system is primarily done.</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What progress does the team feel particularly great about?</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We feel great about</a:t>
            </a:r>
            <a:r>
              <a:rPr lang="en-US" sz="2100">
                <a:solidFill>
                  <a:schemeClr val="dk1"/>
                </a:solidFill>
                <a:latin typeface="Calibri"/>
                <a:ea typeface="Calibri"/>
                <a:cs typeface="Calibri"/>
                <a:sym typeface="Calibri"/>
              </a:rPr>
              <a:t> the integration between the frontend, backend and ML and the positive feedback from the API code review.</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feel there are barriers to your success (if any)?</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Pressures of other courses </a:t>
            </a:r>
            <a:r>
              <a:rPr lang="en-US" sz="2100">
                <a:solidFill>
                  <a:schemeClr val="dk1"/>
                </a:solidFill>
                <a:latin typeface="Calibri"/>
                <a:ea typeface="Calibri"/>
                <a:cs typeface="Calibri"/>
                <a:sym typeface="Calibri"/>
              </a:rPr>
              <a:t>and our model training could delay progress but at the moment things are going smoothly.</a:t>
            </a:r>
            <a:endParaRPr sz="2100">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need any help going forward?</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Tim, we would like to have a meeting regarding how to fit all of our content into our presentation time slot. What is most important to keep?</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Any other questions or concerns?</a:t>
            </a:r>
            <a:endParaRPr b="1" i="0" sz="2400" u="none" cap="none" strike="noStrike">
              <a:solidFill>
                <a:schemeClr val="dk1"/>
              </a:solidFill>
              <a:latin typeface="Calibri"/>
              <a:ea typeface="Calibri"/>
              <a:cs typeface="Calibri"/>
              <a:sym typeface="Calibri"/>
            </a:endParaRPr>
          </a:p>
          <a:p>
            <a:pPr indent="-361950" lvl="1" marL="914400" rtl="0" algn="l">
              <a:lnSpc>
                <a:spcPct val="115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Who needs access to the code, and when? Prairie Robotics would prefer keeping access limited. </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a6894d973b_3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Image Refs</a:t>
            </a:r>
            <a:endParaRPr/>
          </a:p>
        </p:txBody>
      </p:sp>
      <p:sp>
        <p:nvSpPr>
          <p:cNvPr id="191" name="Google Shape;191;ga6894d973b_3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u="sng">
                <a:solidFill>
                  <a:schemeClr val="hlink"/>
                </a:solidFill>
                <a:hlinkClick r:id="rId3"/>
              </a:rPr>
              <a:t>https://cleanriver.com/how-to-reduce-recycling-contamination/</a:t>
            </a:r>
            <a:endParaRPr/>
          </a:p>
          <a:p>
            <a:pPr indent="0" lvl="0" marL="0" rtl="0" algn="l">
              <a:lnSpc>
                <a:spcPct val="90000"/>
              </a:lnSpc>
              <a:spcBef>
                <a:spcPts val="1000"/>
              </a:spcBef>
              <a:spcAft>
                <a:spcPts val="0"/>
              </a:spcAft>
              <a:buSzPts val="1800"/>
              <a:buNone/>
            </a:pPr>
            <a:r>
              <a:rPr lang="en-US" u="sng">
                <a:solidFill>
                  <a:schemeClr val="hlink"/>
                </a:solidFill>
                <a:hlinkClick r:id="rId4"/>
              </a:rPr>
              <a:t>https://i.pinimg.com/originals/e9/2c/79/e92c79bbf86dd1295f94bb279fe7152a.jpg</a:t>
            </a:r>
            <a:endParaRPr/>
          </a:p>
          <a:p>
            <a:pPr indent="0" lvl="0" marL="0" rtl="0" algn="l">
              <a:lnSpc>
                <a:spcPct val="90000"/>
              </a:lnSpc>
              <a:spcBef>
                <a:spcPts val="1000"/>
              </a:spcBef>
              <a:spcAft>
                <a:spcPts val="0"/>
              </a:spcAft>
              <a:buSzPts val="1800"/>
              <a:buNone/>
            </a:pPr>
            <a:r>
              <a:rPr lang="en-US"/>
              <a:t>Region of Peel - Study on Enforcement for Reducing Blue Bin Contamination</a:t>
            </a:r>
            <a:endParaRPr/>
          </a:p>
          <a:p>
            <a:pPr indent="0" lvl="0" marL="0" rtl="0" algn="l">
              <a:lnSpc>
                <a:spcPct val="90000"/>
              </a:lnSpc>
              <a:spcBef>
                <a:spcPts val="1000"/>
              </a:spcBef>
              <a:spcAft>
                <a:spcPts val="0"/>
              </a:spcAft>
              <a:buSzPts val="1800"/>
              <a:buNone/>
            </a:pPr>
            <a:r>
              <a:rPr lang="en-US" u="sng">
                <a:solidFill>
                  <a:schemeClr val="accent5"/>
                </a:solidFill>
                <a:hlinkClick r:id="rId5">
                  <a:extLst>
                    <a:ext uri="{A12FA001-AC4F-418D-AE19-62706E023703}">
                      <ahyp:hlinkClr val="tx"/>
                    </a:ext>
                  </a:extLst>
                </a:hlinkClick>
              </a:rPr>
              <a:t>https://pub-peelregion.escribemeetings.com/FileStream.ashx?DocumentId=4482</a:t>
            </a:r>
            <a:r>
              <a:rPr lang="en-US"/>
              <a:t>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c083bf554d_0_20"/>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US"/>
              <a:t>Questions or Comments?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bf306c854d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Our Partnership</a:t>
            </a:r>
            <a:endParaRPr/>
          </a:p>
        </p:txBody>
      </p:sp>
      <p:sp>
        <p:nvSpPr>
          <p:cNvPr id="78" name="Google Shape;78;gbf306c854d_0_0"/>
          <p:cNvSpPr txBox="1"/>
          <p:nvPr>
            <p:ph idx="1" type="body"/>
          </p:nvPr>
        </p:nvSpPr>
        <p:spPr>
          <a:xfrm>
            <a:off x="838200" y="1825625"/>
            <a:ext cx="7226400" cy="4451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Font typeface="Calibri"/>
              <a:buChar char="●"/>
            </a:pPr>
            <a:r>
              <a:rPr lang="en-US">
                <a:solidFill>
                  <a:schemeClr val="dk1"/>
                </a:solidFill>
                <a:latin typeface="Calibri"/>
                <a:ea typeface="Calibri"/>
                <a:cs typeface="Calibri"/>
                <a:sym typeface="Calibri"/>
              </a:rPr>
              <a:t>Developed in cooperation with our industry partner, Prairie Robotics</a:t>
            </a:r>
            <a:endParaRPr>
              <a:solidFill>
                <a:schemeClr val="dk1"/>
              </a:solidFill>
              <a:latin typeface="Calibri"/>
              <a:ea typeface="Calibri"/>
              <a:cs typeface="Calibri"/>
              <a:sym typeface="Calibri"/>
            </a:endParaRPr>
          </a:p>
          <a:p>
            <a:pPr indent="-342900" lvl="0" marL="457200" rtl="0" algn="l">
              <a:lnSpc>
                <a:spcPct val="90000"/>
              </a:lnSpc>
              <a:spcBef>
                <a:spcPts val="500"/>
              </a:spcBef>
              <a:spcAft>
                <a:spcPts val="0"/>
              </a:spcAft>
              <a:buSzPts val="1800"/>
              <a:buFont typeface="Arial"/>
              <a:buChar char="●"/>
            </a:pPr>
            <a:r>
              <a:rPr lang="en-US">
                <a:solidFill>
                  <a:schemeClr val="dk1"/>
                </a:solidFill>
                <a:latin typeface="Calibri"/>
                <a:ea typeface="Calibri"/>
                <a:cs typeface="Calibri"/>
                <a:sym typeface="Calibri"/>
              </a:rPr>
              <a:t>Progress made in our project will be used and expanded on by Prairie Robotics following its completion</a:t>
            </a:r>
            <a:endParaRPr>
              <a:solidFill>
                <a:schemeClr val="dk1"/>
              </a:solidFill>
              <a:latin typeface="Arial"/>
              <a:ea typeface="Arial"/>
              <a:cs typeface="Arial"/>
              <a:sym typeface="Arial"/>
            </a:endParaRPr>
          </a:p>
        </p:txBody>
      </p:sp>
      <p:pic>
        <p:nvPicPr>
          <p:cNvPr id="79" name="Google Shape;79;gbf306c854d_0_0"/>
          <p:cNvPicPr preferRelativeResize="0"/>
          <p:nvPr/>
        </p:nvPicPr>
        <p:blipFill>
          <a:blip r:embed="rId3">
            <a:alphaModFix/>
          </a:blip>
          <a:stretch>
            <a:fillRect/>
          </a:stretch>
        </p:blipFill>
        <p:spPr>
          <a:xfrm>
            <a:off x="8064600" y="661475"/>
            <a:ext cx="3289100" cy="328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is URStreamSight?</a:t>
            </a:r>
            <a:endParaRPr/>
          </a:p>
        </p:txBody>
      </p:sp>
      <p:sp>
        <p:nvSpPr>
          <p:cNvPr id="85" name="Google Shape;85;p2"/>
          <p:cNvSpPr txBox="1"/>
          <p:nvPr>
            <p:ph idx="1" type="body"/>
          </p:nvPr>
        </p:nvSpPr>
        <p:spPr>
          <a:xfrm>
            <a:off x="838200" y="1336275"/>
            <a:ext cx="67182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Problem:</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2400"/>
              <a:buFont typeface="Calibri"/>
              <a:buChar char="•"/>
            </a:pPr>
            <a:r>
              <a:rPr lang="en-US">
                <a:solidFill>
                  <a:schemeClr val="dk1"/>
                </a:solidFill>
                <a:latin typeface="Calibri"/>
                <a:ea typeface="Calibri"/>
                <a:cs typeface="Calibri"/>
                <a:sym typeface="Calibri"/>
              </a:rPr>
              <a:t>Citizens across Canada are confused regarding what proper recycling is.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Gap we are filling: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Giving data to municipalities to allow them to track/correct problem at its source (the people recycling). We are not actually sorting any recycling.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Innovation we are introducing: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Web application for municipality workers that scores recycling on a neighborhood basis and displays the data. Videos are captured from the bin of recycling trucks and ran through a waste classifier to determine whether the recycling is contaminated.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t/>
            </a:r>
            <a:endParaRPr>
              <a:solidFill>
                <a:schemeClr val="dk1"/>
              </a:solidFill>
              <a:latin typeface="Calibri"/>
              <a:ea typeface="Calibri"/>
              <a:cs typeface="Calibri"/>
              <a:sym typeface="Calibri"/>
            </a:endParaRPr>
          </a:p>
        </p:txBody>
      </p:sp>
      <p:pic>
        <p:nvPicPr>
          <p:cNvPr id="86" name="Google Shape;86;p2"/>
          <p:cNvPicPr preferRelativeResize="0"/>
          <p:nvPr/>
        </p:nvPicPr>
        <p:blipFill rotWithShape="1">
          <a:blip r:embed="rId3">
            <a:alphaModFix/>
          </a:blip>
          <a:srcRect b="0" l="0" r="0" t="0"/>
          <a:stretch/>
        </p:blipFill>
        <p:spPr>
          <a:xfrm>
            <a:off x="7214225" y="1537487"/>
            <a:ext cx="4330800" cy="23752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c9ea730091_0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Why URStreamsight?</a:t>
            </a:r>
            <a:endParaRPr/>
          </a:p>
        </p:txBody>
      </p:sp>
      <p:sp>
        <p:nvSpPr>
          <p:cNvPr id="92" name="Google Shape;92;gc9ea730091_0_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228600" lvl="0" marL="228600" rtl="0" algn="l">
              <a:spcBef>
                <a:spcPts val="500"/>
              </a:spcBef>
              <a:spcAft>
                <a:spcPts val="0"/>
              </a:spcAft>
              <a:buSzPts val="1800"/>
              <a:buFont typeface="Calibri"/>
              <a:buChar char="•"/>
            </a:pPr>
            <a:r>
              <a:rPr lang="en-US">
                <a:solidFill>
                  <a:schemeClr val="dk1"/>
                </a:solidFill>
                <a:latin typeface="Calibri"/>
                <a:ea typeface="Calibri"/>
                <a:cs typeface="Calibri"/>
                <a:sym typeface="Calibri"/>
              </a:rPr>
              <a:t>Contaminated recycling generates fines for municipalities</a:t>
            </a:r>
            <a:endParaRPr>
              <a:solidFill>
                <a:schemeClr val="dk1"/>
              </a:solidFill>
              <a:latin typeface="Calibri"/>
              <a:ea typeface="Calibri"/>
              <a:cs typeface="Calibri"/>
              <a:sym typeface="Calibri"/>
            </a:endParaRPr>
          </a:p>
          <a:p>
            <a:pPr indent="-228600" lvl="0" marL="228600" rtl="0" algn="l">
              <a:spcBef>
                <a:spcPts val="500"/>
              </a:spcBef>
              <a:spcAft>
                <a:spcPts val="0"/>
              </a:spcAft>
              <a:buSzPts val="1800"/>
              <a:buFont typeface="Calibri"/>
              <a:buChar char="•"/>
            </a:pPr>
            <a:r>
              <a:rPr lang="en-US">
                <a:solidFill>
                  <a:schemeClr val="dk1"/>
                </a:solidFill>
                <a:latin typeface="Calibri"/>
                <a:ea typeface="Calibri"/>
                <a:cs typeface="Calibri"/>
                <a:sym typeface="Calibri"/>
              </a:rPr>
              <a:t>Sorting recycling is complicated and expensive</a:t>
            </a:r>
            <a:endParaRPr>
              <a:solidFill>
                <a:schemeClr val="dk1"/>
              </a:solidFill>
              <a:latin typeface="Calibri"/>
              <a:ea typeface="Calibri"/>
              <a:cs typeface="Calibri"/>
              <a:sym typeface="Calibri"/>
            </a:endParaRPr>
          </a:p>
          <a:p>
            <a:pPr indent="-228600" lvl="0" marL="228600" rtl="0" algn="l">
              <a:spcBef>
                <a:spcPts val="500"/>
              </a:spcBef>
              <a:spcAft>
                <a:spcPts val="0"/>
              </a:spcAft>
              <a:buSzPts val="1800"/>
              <a:buFont typeface="Calibri"/>
              <a:buChar char="•"/>
            </a:pPr>
            <a:r>
              <a:rPr lang="en-US">
                <a:solidFill>
                  <a:schemeClr val="dk1"/>
                </a:solidFill>
                <a:latin typeface="Calibri"/>
                <a:ea typeface="Calibri"/>
                <a:cs typeface="Calibri"/>
                <a:sym typeface="Calibri"/>
              </a:rPr>
              <a:t>Our three pillars:</a:t>
            </a:r>
            <a:endParaRPr>
              <a:solidFill>
                <a:schemeClr val="dk1"/>
              </a:solidFill>
              <a:latin typeface="Calibri"/>
              <a:ea typeface="Calibri"/>
              <a:cs typeface="Calibri"/>
              <a:sym typeface="Calibri"/>
            </a:endParaRPr>
          </a:p>
          <a:p>
            <a:pPr indent="-374650" lvl="1" marL="914400" rtl="0" algn="l">
              <a:spcBef>
                <a:spcPts val="500"/>
              </a:spcBef>
              <a:spcAft>
                <a:spcPts val="0"/>
              </a:spcAft>
              <a:buSzPts val="2300"/>
              <a:buFont typeface="Calibri"/>
              <a:buChar char="○"/>
            </a:pPr>
            <a:r>
              <a:rPr lang="en-US" sz="2400">
                <a:solidFill>
                  <a:schemeClr val="dk1"/>
                </a:solidFill>
                <a:latin typeface="Calibri"/>
                <a:ea typeface="Calibri"/>
                <a:cs typeface="Calibri"/>
                <a:sym typeface="Calibri"/>
              </a:rPr>
              <a:t>Education</a:t>
            </a:r>
            <a:endParaRPr sz="2400">
              <a:solidFill>
                <a:schemeClr val="dk1"/>
              </a:solidFill>
              <a:latin typeface="Calibri"/>
              <a:ea typeface="Calibri"/>
              <a:cs typeface="Calibri"/>
              <a:sym typeface="Calibri"/>
            </a:endParaRPr>
          </a:p>
          <a:p>
            <a:pPr indent="-374650" lvl="1" marL="914400" rtl="0" algn="l">
              <a:spcBef>
                <a:spcPts val="500"/>
              </a:spcBef>
              <a:spcAft>
                <a:spcPts val="0"/>
              </a:spcAft>
              <a:buSzPts val="2300"/>
              <a:buFont typeface="Calibri"/>
              <a:buChar char="○"/>
            </a:pPr>
            <a:r>
              <a:rPr lang="en-US" sz="2400">
                <a:solidFill>
                  <a:schemeClr val="dk1"/>
                </a:solidFill>
                <a:latin typeface="Calibri"/>
                <a:ea typeface="Calibri"/>
                <a:cs typeface="Calibri"/>
                <a:sym typeface="Calibri"/>
              </a:rPr>
              <a:t>Regulatory compliance</a:t>
            </a:r>
            <a:endParaRPr sz="2400">
              <a:solidFill>
                <a:schemeClr val="dk1"/>
              </a:solidFill>
              <a:latin typeface="Calibri"/>
              <a:ea typeface="Calibri"/>
              <a:cs typeface="Calibri"/>
              <a:sym typeface="Calibri"/>
            </a:endParaRPr>
          </a:p>
          <a:p>
            <a:pPr indent="-374650" lvl="1" marL="914400" rtl="0" algn="l">
              <a:spcBef>
                <a:spcPts val="500"/>
              </a:spcBef>
              <a:spcAft>
                <a:spcPts val="0"/>
              </a:spcAft>
              <a:buSzPts val="2300"/>
              <a:buFont typeface="Calibri"/>
              <a:buChar char="○"/>
            </a:pPr>
            <a:r>
              <a:rPr lang="en-US" sz="2400">
                <a:solidFill>
                  <a:schemeClr val="dk1"/>
                </a:solidFill>
                <a:latin typeface="Calibri"/>
                <a:ea typeface="Calibri"/>
                <a:cs typeface="Calibri"/>
                <a:sym typeface="Calibri"/>
              </a:rPr>
              <a:t>Iteration</a:t>
            </a:r>
            <a:endParaRPr sz="2400">
              <a:solidFill>
                <a:schemeClr val="dk1"/>
              </a:solidFill>
              <a:latin typeface="Calibri"/>
              <a:ea typeface="Calibri"/>
              <a:cs typeface="Calibri"/>
              <a:sym typeface="Calibri"/>
            </a:endParaRPr>
          </a:p>
          <a:p>
            <a:pPr indent="-228600" lvl="0" marL="228600" rtl="0" algn="l">
              <a:spcBef>
                <a:spcPts val="500"/>
              </a:spcBef>
              <a:spcAft>
                <a:spcPts val="0"/>
              </a:spcAft>
              <a:buSzPts val="1800"/>
              <a:buFont typeface="Calibri"/>
              <a:buChar char="•"/>
            </a:pPr>
            <a:r>
              <a:rPr lang="en-US">
                <a:solidFill>
                  <a:schemeClr val="dk1"/>
                </a:solidFill>
                <a:latin typeface="Calibri"/>
                <a:ea typeface="Calibri"/>
                <a:cs typeface="Calibri"/>
                <a:sym typeface="Calibri"/>
              </a:rPr>
              <a:t>This is all based on various studies on recycling contamination impacts such as a Study from the Region of Peel (in Ontario) which showed that after education campaigns, 90% of people had less than 10% contamination compared to 60-70% of people before.</a:t>
            </a:r>
            <a:endParaRPr i="1"/>
          </a:p>
          <a:p>
            <a:pPr indent="0" lvl="0" marL="0" rtl="0" algn="l">
              <a:spcBef>
                <a:spcPts val="1000"/>
              </a:spcBef>
              <a:spcAft>
                <a:spcPts val="0"/>
              </a:spcAft>
              <a:buClr>
                <a:srgbClr val="000000"/>
              </a:buClr>
              <a:buSzPts val="18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c083bf554d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Scrum Dates</a:t>
            </a:r>
            <a:endParaRPr/>
          </a:p>
        </p:txBody>
      </p:sp>
      <p:sp>
        <p:nvSpPr>
          <p:cNvPr id="98" name="Google Shape;98;gc083bf554d_0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800">
                <a:solidFill>
                  <a:schemeClr val="dk1"/>
                </a:solidFill>
                <a:latin typeface="Calibri"/>
                <a:ea typeface="Calibri"/>
                <a:cs typeface="Calibri"/>
                <a:sym typeface="Calibri"/>
              </a:rPr>
              <a:t>March 18</a:t>
            </a:r>
            <a:r>
              <a:rPr lang="en-US" sz="2800">
                <a:solidFill>
                  <a:schemeClr val="dk1"/>
                </a:solidFill>
                <a:latin typeface="Calibri"/>
                <a:ea typeface="Calibri"/>
                <a:cs typeface="Calibri"/>
                <a:sym typeface="Calibri"/>
              </a:rPr>
              <a:t>, 2021 - March 25, 2021</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c083bf554d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Status Description</a:t>
            </a:r>
            <a:endParaRPr/>
          </a:p>
        </p:txBody>
      </p:sp>
      <p:sp>
        <p:nvSpPr>
          <p:cNvPr id="104" name="Google Shape;104;gc083bf554d_1_0"/>
          <p:cNvSpPr txBox="1"/>
          <p:nvPr>
            <p:ph idx="1" type="body"/>
          </p:nvPr>
        </p:nvSpPr>
        <p:spPr>
          <a:xfrm>
            <a:off x="838200" y="1825625"/>
            <a:ext cx="10515600" cy="4351200"/>
          </a:xfrm>
          <a:prstGeom prst="rect">
            <a:avLst/>
          </a:prstGeom>
          <a:no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API -</a:t>
            </a:r>
            <a:r>
              <a:rPr lang="en-US">
                <a:solidFill>
                  <a:srgbClr val="3EC73E"/>
                </a:solidFill>
                <a:latin typeface="Calibri"/>
                <a:ea typeface="Calibri"/>
                <a:cs typeface="Calibri"/>
                <a:sym typeface="Calibri"/>
              </a:rPr>
              <a:t> </a:t>
            </a:r>
            <a:r>
              <a:rPr lang="en-US">
                <a:solidFill>
                  <a:srgbClr val="00FFFF"/>
                </a:solidFill>
                <a:latin typeface="Calibri"/>
                <a:ea typeface="Calibri"/>
                <a:cs typeface="Calibri"/>
                <a:sym typeface="Calibri"/>
              </a:rPr>
              <a:t>Complete</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Testing -</a:t>
            </a:r>
            <a:r>
              <a:rPr lang="en-US">
                <a:solidFill>
                  <a:srgbClr val="3EC73E"/>
                </a:solidFill>
                <a:latin typeface="Calibri"/>
                <a:ea typeface="Calibri"/>
                <a:cs typeface="Calibri"/>
                <a:sym typeface="Calibri"/>
              </a:rPr>
              <a:t> </a:t>
            </a:r>
            <a:r>
              <a:rPr lang="en-US">
                <a:solidFill>
                  <a:srgbClr val="FFFF00"/>
                </a:solidFill>
                <a:latin typeface="Calibri"/>
                <a:ea typeface="Calibri"/>
                <a:cs typeface="Calibri"/>
                <a:sym typeface="Calibri"/>
              </a:rPr>
              <a:t>Yellow</a:t>
            </a:r>
            <a:endParaRPr>
              <a:solidFill>
                <a:srgbClr val="FFFF00"/>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Front end -</a:t>
            </a:r>
            <a:r>
              <a:rPr lang="en-US">
                <a:solidFill>
                  <a:srgbClr val="3EC73E"/>
                </a:solidFill>
                <a:latin typeface="Calibri"/>
                <a:ea typeface="Calibri"/>
                <a:cs typeface="Calibri"/>
                <a:sym typeface="Calibri"/>
              </a:rPr>
              <a:t> </a:t>
            </a:r>
            <a:r>
              <a:rPr lang="en-US">
                <a:solidFill>
                  <a:srgbClr val="00FFFF"/>
                </a:solidFill>
                <a:latin typeface="Calibri"/>
                <a:ea typeface="Calibri"/>
                <a:cs typeface="Calibri"/>
                <a:sym typeface="Calibri"/>
              </a:rPr>
              <a:t>Complete</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Machine Learning - </a:t>
            </a:r>
            <a:r>
              <a:rPr lang="en-US">
                <a:solidFill>
                  <a:srgbClr val="3EC73E"/>
                </a:solidFill>
                <a:latin typeface="Calibri"/>
                <a:ea typeface="Calibri"/>
                <a:cs typeface="Calibri"/>
                <a:sym typeface="Calibri"/>
              </a:rPr>
              <a:t>Green</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Image Pipeline - </a:t>
            </a:r>
            <a:r>
              <a:rPr lang="en-US">
                <a:solidFill>
                  <a:srgbClr val="00FFFF"/>
                </a:solidFill>
                <a:latin typeface="Calibri"/>
                <a:ea typeface="Calibri"/>
                <a:cs typeface="Calibri"/>
                <a:sym typeface="Calibri"/>
              </a:rPr>
              <a:t>Complete</a:t>
            </a:r>
            <a:endParaRPr>
              <a:solidFill>
                <a:srgbClr val="00FFFF"/>
              </a:solidFill>
              <a:latin typeface="Calibri"/>
              <a:ea typeface="Calibri"/>
              <a:cs typeface="Calibri"/>
              <a:sym typeface="Calibri"/>
            </a:endParaRPr>
          </a:p>
          <a:p>
            <a:pPr indent="0" lvl="0" marL="0" rtl="0" algn="l">
              <a:lnSpc>
                <a:spcPct val="90000"/>
              </a:lnSpc>
              <a:spcBef>
                <a:spcPts val="1000"/>
              </a:spcBef>
              <a:spcAft>
                <a:spcPts val="0"/>
              </a:spcAft>
              <a:buSzPts val="1800"/>
              <a:buNone/>
            </a:pPr>
            <a:r>
              <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sz="3000">
                <a:solidFill>
                  <a:schemeClr val="dk1"/>
                </a:solidFill>
                <a:latin typeface="Calibri"/>
                <a:ea typeface="Calibri"/>
                <a:cs typeface="Calibri"/>
                <a:sym typeface="Calibri"/>
              </a:rPr>
              <a:t>Overall - </a:t>
            </a:r>
            <a:r>
              <a:rPr lang="en-US" sz="3000">
                <a:solidFill>
                  <a:srgbClr val="3EC73E"/>
                </a:solidFill>
                <a:latin typeface="Calibri"/>
                <a:ea typeface="Calibri"/>
                <a:cs typeface="Calibri"/>
                <a:sym typeface="Calibri"/>
              </a:rPr>
              <a:t>Green</a:t>
            </a:r>
            <a:endParaRPr sz="3000">
              <a:solidFill>
                <a:srgbClr val="3EC73E"/>
              </a:solidFill>
              <a:latin typeface="Calibri"/>
              <a:ea typeface="Calibri"/>
              <a:cs typeface="Calibri"/>
              <a:sym typeface="Calibri"/>
            </a:endParaRPr>
          </a:p>
        </p:txBody>
      </p:sp>
      <p:pic>
        <p:nvPicPr>
          <p:cNvPr id="105" name="Google Shape;105;gc083bf554d_1_0"/>
          <p:cNvPicPr preferRelativeResize="0"/>
          <p:nvPr/>
        </p:nvPicPr>
        <p:blipFill rotWithShape="1">
          <a:blip r:embed="rId3">
            <a:alphaModFix/>
          </a:blip>
          <a:srcRect b="0" l="0" r="0" t="0"/>
          <a:stretch/>
        </p:blipFill>
        <p:spPr>
          <a:xfrm>
            <a:off x="6498175" y="1321200"/>
            <a:ext cx="4855625" cy="485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c083bf554d_1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Team Member Contribution</a:t>
            </a:r>
            <a:endParaRPr/>
          </a:p>
        </p:txBody>
      </p:sp>
      <p:sp>
        <p:nvSpPr>
          <p:cNvPr id="111" name="Google Shape;111;gc083bf554d_1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Infrastructure as Code</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Response Times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Review and Testing</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Speed Improvements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Tying together full data pipeline</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Completed bin detection process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Setup GPS &amp; cellular internet for onboard computer</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Integration tools research</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c083bf554d_1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Project Issues and Changes</a:t>
            </a:r>
            <a:endParaRPr/>
          </a:p>
        </p:txBody>
      </p:sp>
      <p:sp>
        <p:nvSpPr>
          <p:cNvPr id="117" name="Google Shape;117;gc083bf554d_1_11"/>
          <p:cNvSpPr txBox="1"/>
          <p:nvPr>
            <p:ph idx="1" type="body"/>
          </p:nvPr>
        </p:nvSpPr>
        <p:spPr>
          <a:xfrm>
            <a:off x="838200" y="179387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Calibri"/>
              <a:buChar char="●"/>
            </a:pPr>
            <a:r>
              <a:rPr lang="en-US">
                <a:solidFill>
                  <a:schemeClr val="dk1"/>
                </a:solidFill>
                <a:latin typeface="Calibri"/>
                <a:ea typeface="Calibri"/>
                <a:cs typeface="Calibri"/>
                <a:sym typeface="Calibri"/>
              </a:rPr>
              <a:t>None at this time</a:t>
            </a:r>
            <a:endParaRPr>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3EC73E"/>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

<file path=docProps/custom.xml><?xml version="1.0" encoding="utf-8"?>
<Properties xmlns="http://schemas.openxmlformats.org/officeDocument/2006/custom-properties" xmlns:vt="http://schemas.openxmlformats.org/officeDocument/2006/docPropsVTypes"/>
</file>